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319" r:id="rId4"/>
    <p:sldId id="260" r:id="rId5"/>
    <p:sldId id="321" r:id="rId6"/>
    <p:sldId id="317" r:id="rId7"/>
    <p:sldId id="320" r:id="rId8"/>
    <p:sldId id="322" r:id="rId9"/>
    <p:sldId id="279" r:id="rId10"/>
    <p:sldId id="281" r:id="rId11"/>
    <p:sldId id="282" r:id="rId12"/>
    <p:sldId id="306" r:id="rId13"/>
    <p:sldId id="307" r:id="rId14"/>
    <p:sldId id="313" r:id="rId15"/>
    <p:sldId id="309" r:id="rId16"/>
    <p:sldId id="308" r:id="rId17"/>
    <p:sldId id="310" r:id="rId18"/>
    <p:sldId id="312" r:id="rId19"/>
    <p:sldId id="315" r:id="rId20"/>
    <p:sldId id="316" r:id="rId21"/>
    <p:sldId id="294" r:id="rId22"/>
    <p:sldId id="295" r:id="rId23"/>
    <p:sldId id="296" r:id="rId24"/>
    <p:sldId id="299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סרי" initials="ס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1A"/>
    <a:srgbClr val="979797"/>
    <a:srgbClr val="9D9D9D"/>
    <a:srgbClr val="969696"/>
    <a:srgbClr val="B2B2B2"/>
    <a:srgbClr val="77777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83" autoAdjust="0"/>
    <p:restoredTop sz="84250" autoAdjust="0"/>
  </p:normalViewPr>
  <p:slideViewPr>
    <p:cSldViewPr>
      <p:cViewPr varScale="1">
        <p:scale>
          <a:sx n="111" d="100"/>
          <a:sy n="111" d="100"/>
        </p:scale>
        <p:origin x="12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96CA5C-0065-4B6A-8C6F-ECDB3E176864}" type="datetimeFigureOut">
              <a:rPr lang="he-IL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64D3CE-82C5-4A74-956C-35D9AE42A67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/>
              <a:t>1 – מנהלת המגורים – יחידה צבאית</a:t>
            </a:r>
          </a:p>
          <a:p>
            <a:r>
              <a:rPr lang="he-IL" dirty="0"/>
              <a:t>2 – ניסיון ומוניטין – מעל 30 שנה של מיזמים מצליחים עם מעל 6,000 משתכנים. שביעות רצון גבוהה.</a:t>
            </a:r>
          </a:p>
          <a:p>
            <a:r>
              <a:rPr lang="he-IL" dirty="0"/>
              <a:t>3 – מעטפת מימון אישית – הלוואות תקציביות</a:t>
            </a:r>
          </a:p>
          <a:p>
            <a:r>
              <a:rPr lang="he-IL" dirty="0"/>
              <a:t>משכנתאות – פטורים מעמלת פתיחת תיק, הטבות בריביות, פישוט תהליכים.</a:t>
            </a:r>
          </a:p>
          <a:p>
            <a:r>
              <a:rPr lang="he-IL" dirty="0"/>
              <a:t>4 – ליווי צמוד משלב הפרסום ועד סוף שנת הבדק הראשונה</a:t>
            </a:r>
          </a:p>
          <a:p>
            <a:r>
              <a:rPr lang="he-IL" dirty="0"/>
              <a:t>5 – יתרות כספיות מוחזרות – יתרות עודפות בעמותה מוחזרות למשתכנים – עופרים 100-150 </a:t>
            </a:r>
            <a:r>
              <a:rPr lang="he-IL" dirty="0" err="1"/>
              <a:t>אש"ח</a:t>
            </a:r>
            <a:r>
              <a:rPr lang="he-IL" dirty="0"/>
              <a:t>, כוכב 45-85 </a:t>
            </a:r>
            <a:r>
              <a:rPr lang="he-IL" dirty="0" err="1"/>
              <a:t>אש"ח</a:t>
            </a:r>
            <a:endParaRPr lang="he-IL" dirty="0"/>
          </a:p>
          <a:p>
            <a:r>
              <a:rPr lang="he-IL" dirty="0"/>
              <a:t>6 – עמידה בתקציב, איכות בניה ולוחות זמנים – ללא חריגות תקציב וללא התפשרות על איכות הבניה.</a:t>
            </a:r>
          </a:p>
          <a:p>
            <a:r>
              <a:rPr lang="he-IL" dirty="0"/>
              <a:t>7 – אטרקטיביות כלכלית</a:t>
            </a:r>
          </a:p>
          <a:p>
            <a:r>
              <a:rPr lang="he-IL" dirty="0"/>
              <a:t>8 – השבחה </a:t>
            </a:r>
            <a:r>
              <a:rPr lang="he-IL" dirty="0" err="1"/>
              <a:t>נדל"נית</a:t>
            </a:r>
            <a:endParaRPr lang="he-IL" dirty="0"/>
          </a:p>
          <a:p>
            <a:r>
              <a:rPr lang="he-IL" dirty="0"/>
              <a:t>9 – פיתוח שכונות במקביל לבניית יחידות הדיור</a:t>
            </a:r>
          </a:p>
          <a:p>
            <a:r>
              <a:rPr lang="he-IL" dirty="0"/>
              <a:t>10 – מנגנוני הגנה – תחרות קבלנים, ערבויות ביצוע וטיב, ביטוח עבודות קבלניות, תשלומים לאחר ביצוע</a:t>
            </a:r>
          </a:p>
          <a:p>
            <a:r>
              <a:rPr lang="he-IL" dirty="0"/>
              <a:t>11 – ניצול יתרות לגודל ולשיטה – לא כפופים למכרזים ולכן מתמקחים יותר. </a:t>
            </a:r>
          </a:p>
          <a:p>
            <a:r>
              <a:rPr lang="he-IL" dirty="0"/>
              <a:t>12 – סטנדרטים גבוהים וחלופות לבחירה – מגוון דגמים ושדרוגים במהלך המיזם.</a:t>
            </a:r>
          </a:p>
          <a:p>
            <a:r>
              <a:rPr lang="he-IL" dirty="0"/>
              <a:t>13 – שקט נפשי – 3 מפגשים בלבד: חתימת חוזה, בחירת כלים סניטרים ומטבח, קבלת המפתח. חוץ מזה? תתרכזו בעבודה ובמשפחה שלכם.</a:t>
            </a:r>
          </a:p>
          <a:p>
            <a:r>
              <a:rPr lang="he-IL" dirty="0"/>
              <a:t>14 – מיקום אטרקטיבי</a:t>
            </a:r>
          </a:p>
          <a:p>
            <a:r>
              <a:rPr lang="he-IL" dirty="0"/>
              <a:t>15 – הקפדה על איכות הבניה – פיקוח צמוד בכל שלבי המיזם – חב' פיקוח ומנהלי פרויקט מטעם המנהלת</a:t>
            </a:r>
          </a:p>
          <a:p>
            <a:r>
              <a:rPr lang="he-IL" dirty="0"/>
              <a:t>16- </a:t>
            </a:r>
            <a:r>
              <a:rPr lang="he-IL" b="1" dirty="0"/>
              <a:t>את\אתה</a:t>
            </a:r>
            <a:r>
              <a:rPr lang="he-IL" b="0" dirty="0"/>
              <a:t> – אתם במרכז!</a:t>
            </a:r>
          </a:p>
          <a:p>
            <a:endParaRPr lang="he-IL" b="0" dirty="0"/>
          </a:p>
          <a:p>
            <a:r>
              <a:rPr lang="he-IL" b="0" dirty="0"/>
              <a:t>17 – אין אצלנו:</a:t>
            </a:r>
          </a:p>
          <a:p>
            <a:r>
              <a:rPr lang="he-IL" b="0" dirty="0"/>
              <a:t>רווח יזמי</a:t>
            </a:r>
          </a:p>
          <a:p>
            <a:r>
              <a:rPr lang="he-IL" b="0" dirty="0"/>
              <a:t>עלויות תפעול</a:t>
            </a:r>
          </a:p>
          <a:p>
            <a:r>
              <a:rPr lang="he-IL" b="0" dirty="0"/>
              <a:t>עלויות שיווק ופרסום</a:t>
            </a:r>
          </a:p>
          <a:p>
            <a:r>
              <a:rPr lang="he-IL" b="0" dirty="0"/>
              <a:t>עלויות מימון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4D3CE-82C5-4A74-956C-35D9AE42A676}" type="slidenum">
              <a:rPr lang="he-IL" smtClean="0"/>
              <a:pPr>
                <a:defRPr/>
              </a:pPr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495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8704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980039-7791-485B-A8B1-DB84394411FC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/>
              <a:t>עלות מגרש ממוצעת: 315 אלף ₪ למגרש </a:t>
            </a:r>
          </a:p>
          <a:p>
            <a:pPr>
              <a:spcBef>
                <a:spcPct val="0"/>
              </a:spcBef>
            </a:pPr>
            <a:r>
              <a:rPr lang="he-IL" dirty="0"/>
              <a:t>עלות מגרש מסובסד ממוצעת: 217 אלף ₪ למגרש</a:t>
            </a:r>
          </a:p>
          <a:p>
            <a:pPr>
              <a:spcBef>
                <a:spcPct val="0"/>
              </a:spcBef>
            </a:pPr>
            <a:endParaRPr lang="he-IL" dirty="0"/>
          </a:p>
          <a:p>
            <a:pPr>
              <a:spcBef>
                <a:spcPct val="0"/>
              </a:spcBef>
            </a:pPr>
            <a:r>
              <a:rPr lang="he-IL" dirty="0"/>
              <a:t>עלות למ"ר ללא קרקע – 7,122 ₪ למ"ר</a:t>
            </a:r>
          </a:p>
          <a:p>
            <a:pPr>
              <a:spcBef>
                <a:spcPct val="0"/>
              </a:spcBef>
            </a:pPr>
            <a:endParaRPr lang="he-IL" dirty="0"/>
          </a:p>
        </p:txBody>
      </p:sp>
      <p:sp>
        <p:nvSpPr>
          <p:cNvPr id="8806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529FBC-F217-4DCB-A8EB-FB79986534F3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8909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C32562-0973-4089-9F6C-C7063883FAC9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9216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A4D15B-1715-419F-8A85-6B4AF0094C6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9318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0CC1AA-2FB9-41DA-B97F-6C98620737D2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9421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A70ACC-436D-43EA-B4C6-B52BA4BD86D0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9523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1DFA60-52B3-4D26-8258-C6430317510D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522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9075F4-EDA4-48DA-B307-CADC5B74DB28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522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9075F4-EDA4-48DA-B307-CADC5B74DB28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626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716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A08672-B17F-4157-BFC6-C08830AF95B2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9888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dirty="0"/>
          </a:p>
        </p:txBody>
      </p:sp>
      <p:sp>
        <p:nvSpPr>
          <p:cNvPr id="716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A08672-B17F-4157-BFC6-C08830AF95B2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523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dirty="0">
                <a:solidFill>
                  <a:srgbClr val="000000"/>
                </a:solidFill>
                <a:latin typeface="Yoav"/>
                <a:ea typeface="Yoav"/>
                <a:cs typeface="David" pitchFamily="34" charset="-79"/>
              </a:rPr>
              <a:t>עד תקרת הכנסה של 192,600 ₪ בשנה (כ-16 אלף ₪ בחודש)</a:t>
            </a:r>
          </a:p>
          <a:p>
            <a:pPr>
              <a:spcBef>
                <a:spcPct val="0"/>
              </a:spcBef>
            </a:pPr>
            <a:endParaRPr lang="he-IL" dirty="0"/>
          </a:p>
        </p:txBody>
      </p:sp>
      <p:sp>
        <p:nvSpPr>
          <p:cNvPr id="716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A08672-B17F-4157-BFC6-C08830AF95B2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31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dirty="0"/>
          </a:p>
        </p:txBody>
      </p:sp>
      <p:sp>
        <p:nvSpPr>
          <p:cNvPr id="716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A08672-B17F-4157-BFC6-C08830AF95B2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7373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CE2C01-47F6-47EC-951D-E675E6D489C6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7475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576C9E-14C8-4A8E-8B33-B86396557B76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BA6D8-F7FD-49E3-92BE-FF43B2BBC9AF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57256-8046-4CE3-8981-8893FA06EE05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547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09B62C-1768-48DA-A0D8-2864BF3CA393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D65B6-E2B2-452C-9A2F-A297FB996744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692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098B1-A918-4E73-84E8-12DE9FB93CC8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B2E4C-8499-4AF9-88D0-AD4C172A1827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004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3A34F-AD87-48A0-B7F9-753410B930BF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FA3DF-3716-4753-B71A-70C3E16C45F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789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31F75-184D-4F4E-A03F-90013C7A02C7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C192E-7AE1-4345-94FF-ED6E4A2B36C4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256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82CDA-5284-4077-92A6-B884FED856FD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C6440-8C7B-4490-9973-3FE2E75D956A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889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F4F69-2A0B-4162-81A6-3A442A6097A1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20DE9-2F13-441A-B698-AE92AC884DD0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168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00D158-43F6-48B8-B9F0-EA8D3805CCBE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89D0B-5D3B-4AFA-B985-772EDFD326D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129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3DF95-CB54-4D97-9BBB-644A704E0F67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40C3-53BA-43D9-85E1-6CF4D4A8F72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379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3D615E-7068-4B7E-8A84-62F00576B632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9C14F-D0C4-4351-99CB-EB81A6FD2B73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956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534A3-6C78-4E2E-9C98-861E1BFCECD8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57B83-2A0C-4629-B9C0-B0F4607BDAE1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548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400245-360F-43AA-AE46-AAC080E4F806}" type="datetimeFigureOut">
              <a:rPr lang="he-IL" smtClean="0"/>
              <a:pPr>
                <a:defRPr/>
              </a:pPr>
              <a:t>ד'/שבט/תש"פ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DA34C3-E877-492D-8604-7653D48941DE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346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FB69717-4FEC-442B-875A-690F57139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44EBF31-EDF1-423B-A3B1-1F26A97D4E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" b="15627"/>
          <a:stretch/>
        </p:blipFill>
        <p:spPr>
          <a:xfrm>
            <a:off x="0" y="12132"/>
            <a:ext cx="9120877" cy="6845868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36BDE2F-D91E-40E7-8FE9-ACF8A6690D37}"/>
              </a:ext>
            </a:extLst>
          </p:cNvPr>
          <p:cNvSpPr txBox="1"/>
          <p:nvPr/>
        </p:nvSpPr>
        <p:spPr>
          <a:xfrm>
            <a:off x="5724128" y="132912"/>
            <a:ext cx="324036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>
                <a:solidFill>
                  <a:srgbClr val="FF0000"/>
                </a:solidFill>
              </a:rPr>
              <a:t>ערד</a:t>
            </a:r>
          </a:p>
          <a:p>
            <a:r>
              <a:rPr lang="he-IL" sz="4400" dirty="0">
                <a:solidFill>
                  <a:srgbClr val="FF0000"/>
                </a:solidFill>
              </a:rPr>
              <a:t>שכונת רננים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7" name="Table 9"/>
          <p:cNvGraphicFramePr>
            <a:graphicFrameLocks noGrp="1"/>
          </p:cNvGraphicFramePr>
          <p:nvPr/>
        </p:nvGraphicFramePr>
        <p:xfrm>
          <a:off x="7912020" y="1689100"/>
          <a:ext cx="1171655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17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9" y="1484313"/>
            <a:ext cx="7632699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89712"/>
              </p:ext>
            </p:extLst>
          </p:nvPr>
        </p:nvGraphicFramePr>
        <p:xfrm>
          <a:off x="7452320" y="1412776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339752" y="2060848"/>
            <a:ext cx="3506088" cy="1449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72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2E75B6"/>
                </a:solidFill>
                <a:latin typeface="David" pitchFamily="34" charset="-79"/>
                <a:ea typeface="Times New Roman" panose="02020603050405020304" pitchFamily="18" charset="0"/>
                <a:cs typeface="David" pitchFamily="34" charset="-79"/>
              </a:rPr>
              <a:t>אדריכלות</a:t>
            </a:r>
            <a:endParaRPr lang="en-US" sz="72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solidFill>
                <a:srgbClr val="2E75B6"/>
              </a:solidFill>
              <a:latin typeface="David" pitchFamily="34" charset="-79"/>
              <a:ea typeface="Times New Roman" panose="02020603050405020304" pitchFamily="18" charset="0"/>
              <a:cs typeface="David" pitchFamily="34" charset="-79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451618" y="1700213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50725"/>
              </p:ext>
            </p:extLst>
          </p:nvPr>
        </p:nvGraphicFramePr>
        <p:xfrm>
          <a:off x="7452320" y="1412776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100" dirty="0">
                <a:latin typeface="David" pitchFamily="34" charset="-79"/>
                <a:cs typeface="David" pitchFamily="34" charset="-79"/>
              </a:rPr>
              <a:t>מנהלת המגורים של צה"ל</a:t>
            </a:r>
          </a:p>
        </p:txBody>
      </p:sp>
      <p:pic>
        <p:nvPicPr>
          <p:cNvPr id="6" name="תמונה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BEDDBB5-CE6F-4AAE-8FC6-427240E89A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12976"/>
            <a:ext cx="4312478" cy="237626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EE9DA39-B6ED-42AD-BBCB-B350781A75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98" y="1058120"/>
            <a:ext cx="4675410" cy="569616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6632316-9707-477F-B619-89C9B11B1C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5340" y="2183930"/>
            <a:ext cx="562812" cy="608292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BCC7093-6153-4796-A4DC-5AC279DF244D}"/>
              </a:ext>
            </a:extLst>
          </p:cNvPr>
          <p:cNvSpPr txBox="1"/>
          <p:nvPr/>
        </p:nvSpPr>
        <p:spPr>
          <a:xfrm>
            <a:off x="6153132" y="2357332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חדרים</a:t>
            </a:r>
          </a:p>
          <a:p>
            <a:r>
              <a:rPr lang="he-IL" dirty="0"/>
              <a:t>112 מ"ר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48E5D4F-0C07-4CCF-B1E1-385CA47775E0}"/>
              </a:ext>
            </a:extLst>
          </p:cNvPr>
          <p:cNvSpPr txBox="1"/>
          <p:nvPr/>
        </p:nvSpPr>
        <p:spPr>
          <a:xfrm>
            <a:off x="6804248" y="1268760"/>
            <a:ext cx="18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6">
                    <a:lumMod val="75000"/>
                  </a:schemeClr>
                </a:solidFill>
              </a:rPr>
              <a:t>דגם זית</a:t>
            </a:r>
          </a:p>
        </p:txBody>
      </p:sp>
    </p:spTree>
    <p:extLst>
      <p:ext uri="{BB962C8B-B14F-4D97-AF65-F5344CB8AC3E}">
        <p14:creationId xmlns:p14="http://schemas.microsoft.com/office/powerpoint/2010/main" val="426876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100" dirty="0">
                <a:latin typeface="David" pitchFamily="34" charset="-79"/>
                <a:cs typeface="David" pitchFamily="34" charset="-79"/>
              </a:rPr>
              <a:t>מנהלת המגורים של צה"ל</a:t>
            </a:r>
          </a:p>
        </p:txBody>
      </p:sp>
      <p:pic>
        <p:nvPicPr>
          <p:cNvPr id="6" name="תמונה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7F51771-E544-4D0B-945B-337AC7C2F0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3800"/>
            <a:ext cx="5252111" cy="56642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205AD41-2EDD-454C-A763-A42AAC55BE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5" y="1556792"/>
            <a:ext cx="4355976" cy="238297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F6E957E-C777-44BE-A4F6-6416504B082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3750" y="4984893"/>
            <a:ext cx="562812" cy="608292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7E787E32-1133-4790-8D85-8EA9B14F56C7}"/>
              </a:ext>
            </a:extLst>
          </p:cNvPr>
          <p:cNvSpPr txBox="1"/>
          <p:nvPr/>
        </p:nvSpPr>
        <p:spPr>
          <a:xfrm>
            <a:off x="6323550" y="5045443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חדרים</a:t>
            </a:r>
          </a:p>
          <a:p>
            <a:r>
              <a:rPr lang="he-IL" dirty="0"/>
              <a:t>120 מ"ר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259DA4A-77BE-4C7E-822B-E4E786A829D8}"/>
              </a:ext>
            </a:extLst>
          </p:cNvPr>
          <p:cNvSpPr txBox="1"/>
          <p:nvPr/>
        </p:nvSpPr>
        <p:spPr>
          <a:xfrm>
            <a:off x="6911988" y="4064405"/>
            <a:ext cx="18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6">
                    <a:lumMod val="75000"/>
                  </a:schemeClr>
                </a:solidFill>
              </a:rPr>
              <a:t>דגם גפן</a:t>
            </a:r>
          </a:p>
        </p:txBody>
      </p:sp>
    </p:spTree>
    <p:extLst>
      <p:ext uri="{BB962C8B-B14F-4D97-AF65-F5344CB8AC3E}">
        <p14:creationId xmlns:p14="http://schemas.microsoft.com/office/powerpoint/2010/main" val="314181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100" dirty="0">
                <a:latin typeface="David" pitchFamily="34" charset="-79"/>
                <a:cs typeface="David" pitchFamily="34" charset="-79"/>
              </a:rPr>
              <a:t>מנהלת המגורים של צה"ל</a:t>
            </a:r>
          </a:p>
        </p:txBody>
      </p:sp>
      <p:pic>
        <p:nvPicPr>
          <p:cNvPr id="6" name="תמונה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F1E237B-A724-41FE-AD8A-D24D70C2D2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03313"/>
            <a:ext cx="4800600" cy="587692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FD3F035-2F04-4750-BF71-BD67D60B00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440" y="1827647"/>
            <a:ext cx="3504456" cy="503035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E953947-ABAD-440F-9872-2013AE547C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9418" y="1196752"/>
            <a:ext cx="562812" cy="608292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4CF762D-808D-49C8-A014-B447204A9701}"/>
              </a:ext>
            </a:extLst>
          </p:cNvPr>
          <p:cNvSpPr txBox="1"/>
          <p:nvPr/>
        </p:nvSpPr>
        <p:spPr>
          <a:xfrm>
            <a:off x="1180183" y="1199894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חדרים</a:t>
            </a:r>
          </a:p>
          <a:p>
            <a:r>
              <a:rPr lang="he-IL" dirty="0"/>
              <a:t>148 מ"ר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AD827DF-E325-4691-B6FC-FD6BF2710884}"/>
              </a:ext>
            </a:extLst>
          </p:cNvPr>
          <p:cNvSpPr txBox="1"/>
          <p:nvPr/>
        </p:nvSpPr>
        <p:spPr>
          <a:xfrm>
            <a:off x="5301465" y="115888"/>
            <a:ext cx="36726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6">
                    <a:lumMod val="75000"/>
                  </a:schemeClr>
                </a:solidFill>
              </a:rPr>
              <a:t>דגם שקד</a:t>
            </a:r>
          </a:p>
        </p:txBody>
      </p:sp>
    </p:spTree>
    <p:extLst>
      <p:ext uri="{BB962C8B-B14F-4D97-AF65-F5344CB8AC3E}">
        <p14:creationId xmlns:p14="http://schemas.microsoft.com/office/powerpoint/2010/main" val="109038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100" dirty="0">
                <a:latin typeface="David" pitchFamily="34" charset="-79"/>
                <a:cs typeface="David" pitchFamily="34" charset="-79"/>
              </a:rPr>
              <a:t>מנהלת המגורים של צה"ל</a:t>
            </a:r>
          </a:p>
        </p:txBody>
      </p:sp>
      <p:pic>
        <p:nvPicPr>
          <p:cNvPr id="6" name="תמונה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5BADA1F-4E16-4E4E-B373-BC06B3A452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080408" y="1883507"/>
            <a:ext cx="5610369" cy="390710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2E83199-C82C-4092-97AF-DFA471E29B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834907" y="1866781"/>
            <a:ext cx="5576918" cy="390710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959BEB7-FC69-4821-86A2-FF5F7797DE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81970" y="5949280"/>
            <a:ext cx="514350" cy="50482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C157F90-25CA-41C5-A7BC-395BE7DC451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1817" y="5954042"/>
            <a:ext cx="523875" cy="495300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8D7F8C7-F0A0-4456-9A59-E2D22C93A348}"/>
              </a:ext>
            </a:extLst>
          </p:cNvPr>
          <p:cNvSpPr txBox="1"/>
          <p:nvPr/>
        </p:nvSpPr>
        <p:spPr>
          <a:xfrm>
            <a:off x="6785522" y="5995913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חדרים</a:t>
            </a:r>
          </a:p>
          <a:p>
            <a:r>
              <a:rPr lang="he-IL" dirty="0"/>
              <a:t>162 מ"ר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09844ED1-0813-4039-9E13-FAEC495F5555}"/>
              </a:ext>
            </a:extLst>
          </p:cNvPr>
          <p:cNvSpPr txBox="1"/>
          <p:nvPr/>
        </p:nvSpPr>
        <p:spPr>
          <a:xfrm>
            <a:off x="1835696" y="5962462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חדרים</a:t>
            </a:r>
          </a:p>
          <a:p>
            <a:r>
              <a:rPr lang="he-IL" dirty="0"/>
              <a:t>180 מ"ר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2C2182E-9DA0-4956-8A90-DDA536EB7119}"/>
              </a:ext>
            </a:extLst>
          </p:cNvPr>
          <p:cNvSpPr txBox="1"/>
          <p:nvPr/>
        </p:nvSpPr>
        <p:spPr>
          <a:xfrm>
            <a:off x="6796272" y="115888"/>
            <a:ext cx="21778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6">
                    <a:lumMod val="75000"/>
                  </a:schemeClr>
                </a:solidFill>
              </a:rPr>
              <a:t>דגם שקד</a:t>
            </a:r>
          </a:p>
        </p:txBody>
      </p:sp>
    </p:spTree>
    <p:extLst>
      <p:ext uri="{BB962C8B-B14F-4D97-AF65-F5344CB8AC3E}">
        <p14:creationId xmlns:p14="http://schemas.microsoft.com/office/powerpoint/2010/main" val="425164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100" dirty="0">
                <a:latin typeface="David" pitchFamily="34" charset="-79"/>
                <a:cs typeface="David" pitchFamily="34" charset="-79"/>
              </a:rPr>
              <a:t>מנהלת המגורים של צה"ל</a:t>
            </a:r>
          </a:p>
        </p:txBody>
      </p:sp>
      <p:pic>
        <p:nvPicPr>
          <p:cNvPr id="6" name="תמונה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F9627C7-BA1B-40A2-97A1-94D9B7F775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58247"/>
            <a:ext cx="4360043" cy="238677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2AF1029-DC24-4A38-9E93-D3D0AACE73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01837"/>
            <a:ext cx="5765031" cy="4176465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021CDC2-540F-41EA-9CC3-FD99FABCA0B8}"/>
              </a:ext>
            </a:extLst>
          </p:cNvPr>
          <p:cNvSpPr txBox="1"/>
          <p:nvPr/>
        </p:nvSpPr>
        <p:spPr>
          <a:xfrm>
            <a:off x="5508104" y="57289"/>
            <a:ext cx="33843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6">
                    <a:lumMod val="75000"/>
                  </a:schemeClr>
                </a:solidFill>
              </a:rPr>
              <a:t>דגם שקד רוחבי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DA408EB0-5BB0-4A47-9202-691EE193D6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8130" y="753604"/>
            <a:ext cx="514350" cy="50482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925FC332-1B6C-458F-A852-DAB885D0765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4255" y="783493"/>
            <a:ext cx="5238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2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100" dirty="0">
                <a:latin typeface="David" pitchFamily="34" charset="-79"/>
                <a:cs typeface="David" pitchFamily="34" charset="-79"/>
              </a:rPr>
              <a:t>מנהלת המגורים של צה"ל</a:t>
            </a:r>
          </a:p>
        </p:txBody>
      </p:sp>
      <p:pic>
        <p:nvPicPr>
          <p:cNvPr id="6" name="תמונה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1A8B9A5B-2387-4178-8D97-6994FE9619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3480420" cy="472811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720E4792-7D6B-4E91-B8A8-CE7A429E4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7374" y="1170207"/>
            <a:ext cx="562812" cy="608292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D2FBD4F-AE63-4B59-BAA8-87D17494F284}"/>
              </a:ext>
            </a:extLst>
          </p:cNvPr>
          <p:cNvSpPr txBox="1"/>
          <p:nvPr/>
        </p:nvSpPr>
        <p:spPr>
          <a:xfrm>
            <a:off x="1452651" y="1252111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חדרים</a:t>
            </a:r>
          </a:p>
          <a:p>
            <a:r>
              <a:rPr lang="he-IL" dirty="0"/>
              <a:t>155 מ"ר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73BD10E-4E11-4655-9BF2-7FF53BA50D50}"/>
              </a:ext>
            </a:extLst>
          </p:cNvPr>
          <p:cNvSpPr txBox="1"/>
          <p:nvPr/>
        </p:nvSpPr>
        <p:spPr>
          <a:xfrm>
            <a:off x="5436096" y="-26607"/>
            <a:ext cx="34563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6">
                    <a:lumMod val="75000"/>
                  </a:schemeClr>
                </a:solidFill>
              </a:rPr>
              <a:t>דגם תמר אורכי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9FAF3E8E-93BB-41D6-BE95-B8D3B764AD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2051" y="1103313"/>
            <a:ext cx="4274308" cy="55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56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100" dirty="0">
                <a:latin typeface="David" pitchFamily="34" charset="-79"/>
                <a:cs typeface="David" pitchFamily="34" charset="-79"/>
              </a:rPr>
              <a:t>מנהלת המגורים של צה"ל</a:t>
            </a:r>
          </a:p>
        </p:txBody>
      </p:sp>
      <p:pic>
        <p:nvPicPr>
          <p:cNvPr id="6" name="תמונה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FB6AFB4-14FF-491B-977A-C2D878F955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125810"/>
            <a:ext cx="4038600" cy="55435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14E5575-6693-45EC-A2CF-C63E6B0399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7896" y="1087710"/>
            <a:ext cx="4038600" cy="558165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34C51A4-6F16-4206-9BBF-2601E5FF31F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5493" y="1130475"/>
            <a:ext cx="514350" cy="5048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134FF38-1BE4-4E87-8713-68AFA3C0E43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0890" y="1130475"/>
            <a:ext cx="523875" cy="49530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B51D129-E238-416F-B24D-919EAD4DCC29}"/>
              </a:ext>
            </a:extLst>
          </p:cNvPr>
          <p:cNvSpPr txBox="1"/>
          <p:nvPr/>
        </p:nvSpPr>
        <p:spPr>
          <a:xfrm>
            <a:off x="6721946" y="1143778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חדרים</a:t>
            </a:r>
          </a:p>
          <a:p>
            <a:r>
              <a:rPr lang="he-IL" dirty="0"/>
              <a:t>168 מ"ר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D6D8CDD-F5EE-43B3-A9B9-46AAA0BB236C}"/>
              </a:ext>
            </a:extLst>
          </p:cNvPr>
          <p:cNvSpPr txBox="1"/>
          <p:nvPr/>
        </p:nvSpPr>
        <p:spPr>
          <a:xfrm>
            <a:off x="1797224" y="1137795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חדרים</a:t>
            </a:r>
          </a:p>
          <a:p>
            <a:r>
              <a:rPr lang="he-IL" dirty="0"/>
              <a:t>184 מ"ר</a:t>
            </a:r>
          </a:p>
        </p:txBody>
      </p:sp>
    </p:spTree>
    <p:extLst>
      <p:ext uri="{BB962C8B-B14F-4D97-AF65-F5344CB8AC3E}">
        <p14:creationId xmlns:p14="http://schemas.microsoft.com/office/powerpoint/2010/main" val="66526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100" dirty="0">
                <a:latin typeface="David" pitchFamily="34" charset="-79"/>
                <a:cs typeface="David" pitchFamily="34" charset="-79"/>
              </a:rPr>
              <a:t>מנהלת המגורים של צה"ל</a:t>
            </a:r>
          </a:p>
        </p:txBody>
      </p:sp>
      <p:pic>
        <p:nvPicPr>
          <p:cNvPr id="6" name="תמונה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509327C-7C81-490C-BA2C-7F88D5FCC9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453" y="2643084"/>
            <a:ext cx="4249893" cy="2286448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0568A78-165C-41CB-80CF-B07CA7258E61}"/>
              </a:ext>
            </a:extLst>
          </p:cNvPr>
          <p:cNvSpPr txBox="1"/>
          <p:nvPr/>
        </p:nvSpPr>
        <p:spPr>
          <a:xfrm>
            <a:off x="5076056" y="1130048"/>
            <a:ext cx="37444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6">
                    <a:lumMod val="75000"/>
                  </a:schemeClr>
                </a:solidFill>
              </a:rPr>
              <a:t>דגם תמר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CEF33D95-3609-496B-B1AE-EEB0712959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025" y="1751683"/>
            <a:ext cx="514350" cy="50482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6D6327A-57E4-4B89-ADDC-31FDB6E189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0150" y="1781572"/>
            <a:ext cx="523875" cy="4953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EBD573B-DF93-42F3-99C6-47642230A8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248" y="1103313"/>
            <a:ext cx="48768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3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תמונה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/>
        </p:nvGraphicFramePr>
        <p:xfrm>
          <a:off x="7581793" y="1341438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המנהלת</a:t>
                      </a:r>
                      <a:endParaRPr lang="en-US" sz="2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למה איתנו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כותרת 1"/>
          <p:cNvSpPr txBox="1">
            <a:spLocks/>
          </p:cNvSpPr>
          <p:nvPr/>
        </p:nvSpPr>
        <p:spPr>
          <a:xfrm>
            <a:off x="1483601" y="26474"/>
            <a:ext cx="6121400" cy="865187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altLang="he-IL" sz="4000" dirty="0"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יעוד המנהלת</a:t>
            </a:r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8133" y="3316125"/>
            <a:ext cx="2380393" cy="203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7" descr="IMG_032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50789" y="3316125"/>
            <a:ext cx="2428524" cy="203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1916832"/>
            <a:ext cx="780097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he-IL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David"/>
              </a:rPr>
              <a:t>שימור וטיפוח המרכיב האיכותי של המשאב האנושי, לשירות ממושך בקבע, באמצעות הצטרפות למיזמי מגורים</a:t>
            </a:r>
            <a:endParaRPr lang="en-US" sz="2800" b="1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David"/>
            </a:endParaRPr>
          </a:p>
        </p:txBody>
      </p:sp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4977" y="3302258"/>
            <a:ext cx="2401674" cy="2049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100" dirty="0">
                <a:latin typeface="David" pitchFamily="34" charset="-79"/>
                <a:cs typeface="David" pitchFamily="34" charset="-79"/>
              </a:rPr>
              <a:t>מנהלת המגורים של צה"ל</a:t>
            </a:r>
          </a:p>
        </p:txBody>
      </p:sp>
      <p:pic>
        <p:nvPicPr>
          <p:cNvPr id="6" name="תמונה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FE59D96-9752-47B3-9938-05FFBFE73B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2146" y="1302110"/>
            <a:ext cx="514350" cy="50482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0BE8874-7A63-4B0B-9F8E-23AA85A1D7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1560" y="1268760"/>
            <a:ext cx="523875" cy="49530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CD2EFFF-6DC9-4DEE-8708-73E55972AC10}"/>
              </a:ext>
            </a:extLst>
          </p:cNvPr>
          <p:cNvSpPr txBox="1"/>
          <p:nvPr/>
        </p:nvSpPr>
        <p:spPr>
          <a:xfrm>
            <a:off x="6721946" y="1268760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חדרים</a:t>
            </a:r>
          </a:p>
          <a:p>
            <a:r>
              <a:rPr lang="he-IL" dirty="0"/>
              <a:t>168 מ"ר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3CCF4EB-D10B-4F8A-B79B-93C976486E2B}"/>
              </a:ext>
            </a:extLst>
          </p:cNvPr>
          <p:cNvSpPr txBox="1"/>
          <p:nvPr/>
        </p:nvSpPr>
        <p:spPr>
          <a:xfrm>
            <a:off x="1821092" y="1268760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חדרים</a:t>
            </a:r>
          </a:p>
          <a:p>
            <a:r>
              <a:rPr lang="he-IL" dirty="0"/>
              <a:t>184 מ"ר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859800"/>
            <a:ext cx="8856984" cy="39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5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12" name="Table 9"/>
          <p:cNvGraphicFramePr>
            <a:graphicFrameLocks noGrp="1"/>
          </p:cNvGraphicFramePr>
          <p:nvPr/>
        </p:nvGraphicFramePr>
        <p:xfrm>
          <a:off x="7451618" y="1916113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מלבן 12"/>
          <p:cNvSpPr/>
          <p:nvPr/>
        </p:nvSpPr>
        <p:spPr>
          <a:xfrm>
            <a:off x="2771800" y="2060848"/>
            <a:ext cx="2842446" cy="1449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72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2E75B6"/>
                </a:solidFill>
                <a:latin typeface="David" pitchFamily="34" charset="-79"/>
                <a:ea typeface="Times New Roman" panose="02020603050405020304" pitchFamily="18" charset="0"/>
                <a:cs typeface="David" pitchFamily="34" charset="-79"/>
              </a:rPr>
              <a:t>מחירים</a:t>
            </a:r>
            <a:endParaRPr lang="en-US" sz="72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solidFill>
                <a:srgbClr val="2E75B6"/>
              </a:solidFill>
              <a:latin typeface="David" pitchFamily="34" charset="-79"/>
              <a:ea typeface="Times New Roman" panose="02020603050405020304" pitchFamily="18" charset="0"/>
              <a:cs typeface="David" pitchFamily="34" charset="-79"/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12827"/>
              </p:ext>
            </p:extLst>
          </p:nvPr>
        </p:nvGraphicFramePr>
        <p:xfrm>
          <a:off x="7451618" y="1648161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94080"/>
              </p:ext>
            </p:extLst>
          </p:nvPr>
        </p:nvGraphicFramePr>
        <p:xfrm>
          <a:off x="7668344" y="1556792"/>
          <a:ext cx="134032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340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12" name="Table 9"/>
          <p:cNvGraphicFramePr>
            <a:graphicFrameLocks noGrp="1"/>
          </p:cNvGraphicFramePr>
          <p:nvPr/>
        </p:nvGraphicFramePr>
        <p:xfrm>
          <a:off x="7451618" y="1916113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684763"/>
              </p:ext>
            </p:extLst>
          </p:nvPr>
        </p:nvGraphicFramePr>
        <p:xfrm>
          <a:off x="7760730" y="1637730"/>
          <a:ext cx="1236444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3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טבלה 5">
            <a:extLst>
              <a:ext uri="{FF2B5EF4-FFF2-40B4-BE49-F238E27FC236}">
                <a16:creationId xmlns:a16="http://schemas.microsoft.com/office/drawing/2014/main" id="{CED71E14-CA50-4A71-B558-44AE4F7D4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42350"/>
              </p:ext>
            </p:extLst>
          </p:nvPr>
        </p:nvGraphicFramePr>
        <p:xfrm>
          <a:off x="179387" y="1934838"/>
          <a:ext cx="7436504" cy="26462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6117">
                  <a:extLst>
                    <a:ext uri="{9D8B030D-6E8A-4147-A177-3AD203B41FA5}">
                      <a16:colId xmlns:a16="http://schemas.microsoft.com/office/drawing/2014/main" val="2962541172"/>
                    </a:ext>
                  </a:extLst>
                </a:gridCol>
                <a:gridCol w="1316426">
                  <a:extLst>
                    <a:ext uri="{9D8B030D-6E8A-4147-A177-3AD203B41FA5}">
                      <a16:colId xmlns:a16="http://schemas.microsoft.com/office/drawing/2014/main" val="591814179"/>
                    </a:ext>
                  </a:extLst>
                </a:gridCol>
                <a:gridCol w="2633982">
                  <a:extLst>
                    <a:ext uri="{9D8B030D-6E8A-4147-A177-3AD203B41FA5}">
                      <a16:colId xmlns:a16="http://schemas.microsoft.com/office/drawing/2014/main" val="1143619750"/>
                    </a:ext>
                  </a:extLst>
                </a:gridCol>
                <a:gridCol w="1919979">
                  <a:extLst>
                    <a:ext uri="{9D8B030D-6E8A-4147-A177-3AD203B41FA5}">
                      <a16:colId xmlns:a16="http://schemas.microsoft.com/office/drawing/2014/main" val="1805631345"/>
                    </a:ext>
                  </a:extLst>
                </a:gridCol>
              </a:tblGrid>
              <a:tr h="529258"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דגם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מ"ר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החל מ-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31043"/>
                  </a:ext>
                </a:extLst>
              </a:tr>
              <a:tr h="529258"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זית</a:t>
                      </a:r>
                      <a:r>
                        <a:rPr lang="en-US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גפן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כ-115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 קומתי 4 חד'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980,000 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588051"/>
                  </a:ext>
                </a:extLst>
              </a:tr>
              <a:tr h="529258"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שקד/תמר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 קומתי 4 חד'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1,200,000 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29040"/>
                  </a:ext>
                </a:extLst>
              </a:tr>
              <a:tr h="529258"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שקד/תמר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כ-165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 קומתי 5 חד'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1,350,000 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719887"/>
                  </a:ext>
                </a:extLst>
              </a:tr>
              <a:tr h="529258"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שקד/תמר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 קומתי 6 חד'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1,450,000 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51268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55145" y="6021288"/>
            <a:ext cx="532859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* צמוד למדד תשומות הבניה 12/2019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12" name="Table 9"/>
          <p:cNvGraphicFramePr>
            <a:graphicFrameLocks noGrp="1"/>
          </p:cNvGraphicFramePr>
          <p:nvPr/>
        </p:nvGraphicFramePr>
        <p:xfrm>
          <a:off x="7451618" y="1916113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9923"/>
              </p:ext>
            </p:extLst>
          </p:nvPr>
        </p:nvGraphicFramePr>
        <p:xfrm>
          <a:off x="284270" y="1460095"/>
          <a:ext cx="3671515" cy="4779455"/>
        </p:xfrm>
        <a:graphic>
          <a:graphicData uri="http://schemas.openxmlformats.org/drawingml/2006/table">
            <a:tbl>
              <a:tblPr rtl="1"/>
              <a:tblGrid>
                <a:gridCol w="3671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בתוספת</a:t>
                      </a: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 </a:t>
                      </a: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תשלום</a:t>
                      </a: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ea typeface="+mn-ea"/>
                          <a:cs typeface="David" pitchFamily="2" charset="-79"/>
                        </a:rPr>
                        <a:t>תשלומי מונים (מים, חשמל, גז)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ea typeface="+mn-ea"/>
                          <a:cs typeface="David" pitchFamily="2" charset="-79"/>
                        </a:rPr>
                        <a:t>שדרוג ריצוף וכלים סניטריים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ea typeface="+mn-ea"/>
                          <a:cs typeface="David" pitchFamily="2" charset="-79"/>
                        </a:rPr>
                        <a:t>שדרוג מטבח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ea typeface="+mn-ea"/>
                          <a:cs typeface="David" pitchFamily="2" charset="-79"/>
                        </a:rPr>
                        <a:t>תוספות נוספות בגין שדרוגים ושינויים שיוצעו בהמשך</a:t>
                      </a:r>
                      <a:endParaRPr kumimoji="0" lang="he-I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av" pitchFamily="2" charset="-79"/>
                        <a:cs typeface="David" pitchFamily="2" charset="-79"/>
                      </a:endParaRP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he-I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oav" pitchFamily="2" charset="-79"/>
                        <a:cs typeface="David" pitchFamily="2" charset="-79"/>
                      </a:endParaRPr>
                    </a:p>
                  </a:txBody>
                  <a:tcPr marL="91427" marR="91427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8442"/>
              </p:ext>
            </p:extLst>
          </p:nvPr>
        </p:nvGraphicFramePr>
        <p:xfrm>
          <a:off x="4554647" y="1484784"/>
          <a:ext cx="2880320" cy="4754767"/>
        </p:xfrm>
        <a:graphic>
          <a:graphicData uri="http://schemas.openxmlformats.org/drawingml/2006/table">
            <a:tbl>
              <a:tblPr rtl="1"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ללא תשלום נוסף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1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פיתוח מלא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חניות 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מטבח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חיבור חשמל תלת פאזי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מע"מ, אגרות והיטלים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שכ"ט עו"ד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מס רכישה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רישום זכויות בטאבו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039" name="Title 8"/>
          <p:cNvSpPr txBox="1">
            <a:spLocks/>
          </p:cNvSpPr>
          <p:nvPr/>
        </p:nvSpPr>
        <p:spPr bwMode="auto">
          <a:xfrm>
            <a:off x="791388" y="8731"/>
            <a:ext cx="698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altLang="he-IL" sz="4000" dirty="0">
                <a:latin typeface="David" pitchFamily="34" charset="-79"/>
                <a:cs typeface="David" pitchFamily="34" charset="-79"/>
              </a:rPr>
              <a:t>מה כלול במחיר יחידת הדיור?</a:t>
            </a:r>
          </a:p>
        </p:txBody>
      </p:sp>
      <p:graphicFrame>
        <p:nvGraphicFramePr>
          <p:cNvPr id="15" name="טבלה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14034"/>
              </p:ext>
            </p:extLst>
          </p:nvPr>
        </p:nvGraphicFramePr>
        <p:xfrm>
          <a:off x="7760730" y="1637730"/>
          <a:ext cx="1236444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3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28">
            <a:extLst>
              <a:ext uri="{FF2B5EF4-FFF2-40B4-BE49-F238E27FC236}">
                <a16:creationId xmlns:a16="http://schemas.microsoft.com/office/drawing/2014/main" id="{EFFE9F19-F071-4A37-9291-15C2FC304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89" y="5310539"/>
            <a:ext cx="3382962" cy="831850"/>
          </a:xfrm>
          <a:prstGeom prst="rect">
            <a:avLst/>
          </a:prstGeom>
          <a:noFill/>
          <a:ln w="38100" algn="ctr">
            <a:solidFill>
              <a:srgbClr val="4BACC6">
                <a:lumMod val="75000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e-IL" sz="2400" b="1" kern="0" dirty="0">
                <a:solidFill>
                  <a:srgbClr val="00B050"/>
                </a:solidFill>
                <a:latin typeface="Yoav" pitchFamily="2" charset="-79"/>
                <a:ea typeface="Yoav" pitchFamily="2" charset="-79"/>
                <a:cs typeface="David" pitchFamily="2" charset="-79"/>
              </a:rPr>
              <a:t>שווי ממוצע של בין 25 </a:t>
            </a:r>
            <a:r>
              <a:rPr lang="he-IL" sz="2400" b="1" kern="0" dirty="0" err="1">
                <a:solidFill>
                  <a:srgbClr val="00B050"/>
                </a:solidFill>
                <a:latin typeface="Yoav" pitchFamily="2" charset="-79"/>
                <a:ea typeface="Yoav" pitchFamily="2" charset="-79"/>
                <a:cs typeface="David" pitchFamily="2" charset="-79"/>
              </a:rPr>
              <a:t>אש"ח</a:t>
            </a:r>
            <a:r>
              <a:rPr lang="he-IL" sz="2400" b="1" kern="0" dirty="0">
                <a:solidFill>
                  <a:srgbClr val="00B050"/>
                </a:solidFill>
                <a:latin typeface="Yoav" pitchFamily="2" charset="-79"/>
                <a:ea typeface="Yoav" pitchFamily="2" charset="-79"/>
                <a:cs typeface="David" pitchFamily="2" charset="-79"/>
              </a:rPr>
              <a:t> ל- 40 </a:t>
            </a:r>
            <a:r>
              <a:rPr lang="he-IL" sz="2400" b="1" kern="0" dirty="0" err="1">
                <a:solidFill>
                  <a:srgbClr val="00B050"/>
                </a:solidFill>
                <a:latin typeface="Yoav" pitchFamily="2" charset="-79"/>
                <a:ea typeface="Yoav" pitchFamily="2" charset="-79"/>
                <a:cs typeface="David" pitchFamily="2" charset="-79"/>
              </a:rPr>
              <a:t>אש"ח</a:t>
            </a:r>
            <a:endParaRPr lang="en-US" sz="2400" b="1" kern="0" dirty="0">
              <a:solidFill>
                <a:srgbClr val="00B050"/>
              </a:solidFill>
              <a:latin typeface="+mn-lt"/>
              <a:ea typeface="Yoav" pitchFamily="2" charset="-79"/>
              <a:cs typeface="David" pitchFamily="2" charset="-79"/>
            </a:endParaRPr>
          </a:p>
        </p:txBody>
      </p:sp>
      <p:sp>
        <p:nvSpPr>
          <p:cNvPr id="13" name="Line 30">
            <a:extLst>
              <a:ext uri="{FF2B5EF4-FFF2-40B4-BE49-F238E27FC236}">
                <a16:creationId xmlns:a16="http://schemas.microsoft.com/office/drawing/2014/main" id="{5B901693-8660-4CA8-A804-B1B3C0C3D6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6650" y="5373216"/>
            <a:ext cx="1075389" cy="369371"/>
          </a:xfrm>
          <a:prstGeom prst="line">
            <a:avLst/>
          </a:prstGeom>
          <a:noFill/>
          <a:ln w="57150">
            <a:solidFill>
              <a:srgbClr val="4BACC6">
                <a:lumMod val="75000"/>
              </a:srgbClr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17" name="Table 9"/>
          <p:cNvGraphicFramePr>
            <a:graphicFrameLocks noGrp="1"/>
          </p:cNvGraphicFramePr>
          <p:nvPr/>
        </p:nvGraphicFramePr>
        <p:xfrm>
          <a:off x="7451618" y="1825625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הצטרפות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6803"/>
              </p:ext>
            </p:extLst>
          </p:nvPr>
        </p:nvGraphicFramePr>
        <p:xfrm>
          <a:off x="7635658" y="1556792"/>
          <a:ext cx="1328830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32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הצטרפות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מלבן 11"/>
          <p:cNvSpPr/>
          <p:nvPr/>
        </p:nvSpPr>
        <p:spPr>
          <a:xfrm>
            <a:off x="3707904" y="3933056"/>
            <a:ext cx="720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3779912" y="4005064"/>
            <a:ext cx="7200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130175" y="1778901"/>
            <a:ext cx="747881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הזרוע\הסמכות שאליה משתייך משרת הקבע, אישרה את ההמלצה ודירגה את המועמד ברשימת מועמדיה.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משרת הקבע יידרש להארכת שירות של 3 שנים בגין הצטרפות למיזם.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משרת הקבע יתחייב כי רכישת הדיור נועדה למגוריו ולמגורי משפחתו בלבד, והוא יתחייב להחזיק בה במשך 5 שנים.</a:t>
            </a: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7DDCE90D-C332-425D-84DA-3F0C5E5D8332}"/>
              </a:ext>
            </a:extLst>
          </p:cNvPr>
          <p:cNvSpPr txBox="1">
            <a:spLocks/>
          </p:cNvSpPr>
          <p:nvPr/>
        </p:nvSpPr>
        <p:spPr bwMode="auto">
          <a:xfrm>
            <a:off x="956971" y="89587"/>
            <a:ext cx="698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altLang="he-IL" sz="4000" dirty="0">
                <a:latin typeface="David" pitchFamily="34" charset="-79"/>
                <a:cs typeface="David" pitchFamily="34" charset="-79"/>
              </a:rPr>
              <a:t>התנאים להצטרפות למיזם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17" name="Table 9"/>
          <p:cNvGraphicFramePr>
            <a:graphicFrameLocks noGrp="1"/>
          </p:cNvGraphicFramePr>
          <p:nvPr/>
        </p:nvGraphicFramePr>
        <p:xfrm>
          <a:off x="7451618" y="1825625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הצטרפות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71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568" y="1222020"/>
            <a:ext cx="723741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6803"/>
              </p:ext>
            </p:extLst>
          </p:nvPr>
        </p:nvGraphicFramePr>
        <p:xfrm>
          <a:off x="7668344" y="1556792"/>
          <a:ext cx="1328830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32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הצטרפות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8">
            <a:extLst>
              <a:ext uri="{FF2B5EF4-FFF2-40B4-BE49-F238E27FC236}">
                <a16:creationId xmlns:a16="http://schemas.microsoft.com/office/drawing/2014/main" id="{3AD6D3C1-967B-4A65-B50C-3E1B41692B0D}"/>
              </a:ext>
            </a:extLst>
          </p:cNvPr>
          <p:cNvSpPr txBox="1">
            <a:spLocks/>
          </p:cNvSpPr>
          <p:nvPr/>
        </p:nvSpPr>
        <p:spPr bwMode="auto">
          <a:xfrm>
            <a:off x="956971" y="89587"/>
            <a:ext cx="698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altLang="he-IL" sz="4000" dirty="0">
                <a:latin typeface="David" pitchFamily="34" charset="-79"/>
                <a:cs typeface="David" pitchFamily="34" charset="-79"/>
              </a:rPr>
              <a:t>הליך המיון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08D3B95-26C6-46BC-9E24-5350B93FA7A7}"/>
              </a:ext>
            </a:extLst>
          </p:cNvPr>
          <p:cNvSpPr/>
          <p:nvPr/>
        </p:nvSpPr>
        <p:spPr>
          <a:xfrm>
            <a:off x="2699792" y="1222020"/>
            <a:ext cx="2376264" cy="603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17" name="Table 9"/>
          <p:cNvGraphicFramePr>
            <a:graphicFrameLocks noGrp="1"/>
          </p:cNvGraphicFramePr>
          <p:nvPr/>
        </p:nvGraphicFramePr>
        <p:xfrm>
          <a:off x="7451618" y="1825625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הצטרפות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81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932" y="1103313"/>
            <a:ext cx="76676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6803"/>
              </p:ext>
            </p:extLst>
          </p:nvPr>
        </p:nvGraphicFramePr>
        <p:xfrm>
          <a:off x="7668344" y="1556792"/>
          <a:ext cx="1328830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32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הצטרפות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8">
            <a:extLst>
              <a:ext uri="{FF2B5EF4-FFF2-40B4-BE49-F238E27FC236}">
                <a16:creationId xmlns:a16="http://schemas.microsoft.com/office/drawing/2014/main" id="{36D0C262-2DEE-4940-9947-3C081CA11A3D}"/>
              </a:ext>
            </a:extLst>
          </p:cNvPr>
          <p:cNvSpPr txBox="1">
            <a:spLocks/>
          </p:cNvSpPr>
          <p:nvPr/>
        </p:nvSpPr>
        <p:spPr bwMode="auto">
          <a:xfrm>
            <a:off x="956971" y="89587"/>
            <a:ext cx="698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altLang="he-IL" sz="4000" dirty="0">
                <a:latin typeface="David" pitchFamily="34" charset="-79"/>
                <a:cs typeface="David" pitchFamily="34" charset="-79"/>
              </a:rPr>
              <a:t>הבהרות כלליות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5C0ED395-D4D1-4C87-B39B-5ABB6572D395}"/>
              </a:ext>
            </a:extLst>
          </p:cNvPr>
          <p:cNvSpPr/>
          <p:nvPr/>
        </p:nvSpPr>
        <p:spPr>
          <a:xfrm>
            <a:off x="2411760" y="1222020"/>
            <a:ext cx="2664296" cy="603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17" name="Table 9"/>
          <p:cNvGraphicFramePr>
            <a:graphicFrameLocks noGrp="1"/>
          </p:cNvGraphicFramePr>
          <p:nvPr/>
        </p:nvGraphicFramePr>
        <p:xfrm>
          <a:off x="7451618" y="1825625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הצטרפות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91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96975"/>
            <a:ext cx="74168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6803"/>
              </p:ext>
            </p:extLst>
          </p:nvPr>
        </p:nvGraphicFramePr>
        <p:xfrm>
          <a:off x="7668344" y="1556792"/>
          <a:ext cx="1328830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32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אדריכלות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עלויות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הצטרפות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מלבן 6">
            <a:extLst>
              <a:ext uri="{FF2B5EF4-FFF2-40B4-BE49-F238E27FC236}">
                <a16:creationId xmlns:a16="http://schemas.microsoft.com/office/drawing/2014/main" id="{BDF138DC-0D84-466D-BBFB-F867E51B22EA}"/>
              </a:ext>
            </a:extLst>
          </p:cNvPr>
          <p:cNvSpPr/>
          <p:nvPr/>
        </p:nvSpPr>
        <p:spPr>
          <a:xfrm>
            <a:off x="1259632" y="1254989"/>
            <a:ext cx="4320480" cy="603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38450D3D-53B9-4812-B082-DD494EA2E242}"/>
              </a:ext>
            </a:extLst>
          </p:cNvPr>
          <p:cNvSpPr txBox="1">
            <a:spLocks/>
          </p:cNvSpPr>
          <p:nvPr/>
        </p:nvSpPr>
        <p:spPr bwMode="auto">
          <a:xfrm>
            <a:off x="956971" y="89587"/>
            <a:ext cx="698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altLang="he-IL" sz="4000" dirty="0">
                <a:latin typeface="David" pitchFamily="34" charset="-79"/>
                <a:cs typeface="David" pitchFamily="34" charset="-79"/>
              </a:rPr>
              <a:t>לפרטים נוספים והרשמה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23"/>
          <p:cNvSpPr/>
          <p:nvPr/>
        </p:nvSpPr>
        <p:spPr>
          <a:xfrm>
            <a:off x="0" y="0"/>
            <a:ext cx="285720" cy="135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 descr="הלוגו-הנבחר.jpg"/>
          <p:cNvPicPr>
            <a:picLocks noChangeAspect="1"/>
          </p:cNvPicPr>
          <p:nvPr/>
        </p:nvPicPr>
        <p:blipFill>
          <a:blip r:embed="rId3" cstate="print"/>
          <a:srcRect l="3357" t="2966"/>
          <a:stretch>
            <a:fillRect/>
          </a:stretch>
        </p:blipFill>
        <p:spPr>
          <a:xfrm>
            <a:off x="107410" y="106895"/>
            <a:ext cx="1035566" cy="117896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7938" y="3829498"/>
            <a:ext cx="6620486" cy="67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38843" y="1196752"/>
            <a:ext cx="1584176" cy="66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תמונה 22" descr="הלוגו-הנבחר.jpg"/>
          <p:cNvPicPr>
            <a:picLocks noChangeAspect="1"/>
          </p:cNvPicPr>
          <p:nvPr/>
        </p:nvPicPr>
        <p:blipFill>
          <a:blip r:embed="rId3" cstate="print"/>
          <a:srcRect l="3357" t="2966"/>
          <a:stretch>
            <a:fillRect/>
          </a:stretch>
        </p:blipFill>
        <p:spPr>
          <a:xfrm>
            <a:off x="5923085" y="1859074"/>
            <a:ext cx="847319" cy="96465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396" y="1859671"/>
            <a:ext cx="1018876" cy="9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37445" y="1859671"/>
            <a:ext cx="950951" cy="9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816369" y="5424578"/>
            <a:ext cx="1880169" cy="90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2818569" y="2838089"/>
            <a:ext cx="1969827" cy="9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2471189" y="5412534"/>
            <a:ext cx="1905285" cy="91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89455" y="5414816"/>
            <a:ext cx="1969827" cy="9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183645" y="4503263"/>
            <a:ext cx="926802" cy="92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048373" y="4465562"/>
            <a:ext cx="1854098" cy="95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797814" y="2811005"/>
            <a:ext cx="958640" cy="89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902471" y="4508749"/>
            <a:ext cx="934973" cy="87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682719" y="1859671"/>
            <a:ext cx="1154726" cy="9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894073" y="1859671"/>
            <a:ext cx="950951" cy="2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קבוצה 30"/>
          <p:cNvGrpSpPr/>
          <p:nvPr/>
        </p:nvGrpSpPr>
        <p:grpSpPr>
          <a:xfrm>
            <a:off x="1818536" y="2895866"/>
            <a:ext cx="992084" cy="877408"/>
            <a:chOff x="1619672" y="2446499"/>
            <a:chExt cx="932108" cy="766477"/>
          </a:xfrm>
        </p:grpSpPr>
        <p:sp>
          <p:nvSpPr>
            <p:cNvPr id="27" name="מלבן מעוגל 26"/>
            <p:cNvSpPr/>
            <p:nvPr/>
          </p:nvSpPr>
          <p:spPr>
            <a:xfrm>
              <a:off x="1619672" y="2446499"/>
              <a:ext cx="932108" cy="76647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4295" y="2502719"/>
              <a:ext cx="864183" cy="6183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>
                  <a:solidFill>
                    <a:schemeClr val="bg1"/>
                  </a:solidFill>
                  <a:latin typeface="Magneto" panose="04030805050802020D02" pitchFamily="82" charset="0"/>
                </a:rPr>
                <a:t>מנגנוני הגנה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4756569" y="4488704"/>
            <a:ext cx="1382447" cy="926216"/>
            <a:chOff x="4684335" y="4045668"/>
            <a:chExt cx="1467473" cy="1015663"/>
          </a:xfrm>
        </p:grpSpPr>
        <p:sp>
          <p:nvSpPr>
            <p:cNvPr id="32" name="מלבן מעוגל 31"/>
            <p:cNvSpPr/>
            <p:nvPr/>
          </p:nvSpPr>
          <p:spPr>
            <a:xfrm>
              <a:off x="4684335" y="4063760"/>
              <a:ext cx="1467473" cy="96389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79317" y="4045668"/>
              <a:ext cx="1124882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  <a:latin typeface="Magneto" panose="04030805050802020D02" pitchFamily="82" charset="0"/>
                </a:rPr>
                <a:t>יתרות כספיות מוחזרות</a:t>
              </a:r>
            </a:p>
          </p:txBody>
        </p:sp>
      </p:grpSp>
      <p:grpSp>
        <p:nvGrpSpPr>
          <p:cNvPr id="3072" name="קבוצה 3071"/>
          <p:cNvGrpSpPr/>
          <p:nvPr/>
        </p:nvGrpSpPr>
        <p:grpSpPr>
          <a:xfrm>
            <a:off x="4412244" y="5445871"/>
            <a:ext cx="1399548" cy="857450"/>
            <a:chOff x="3837444" y="5478339"/>
            <a:chExt cx="1399548" cy="857450"/>
          </a:xfrm>
        </p:grpSpPr>
        <p:sp>
          <p:nvSpPr>
            <p:cNvPr id="34" name="מלבן מעוגל 33"/>
            <p:cNvSpPr/>
            <p:nvPr/>
          </p:nvSpPr>
          <p:spPr>
            <a:xfrm>
              <a:off x="3837444" y="5478339"/>
              <a:ext cx="1399548" cy="85745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91245" y="5529800"/>
              <a:ext cx="1345747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>
                  <a:solidFill>
                    <a:schemeClr val="bg1"/>
                  </a:solidFill>
                </a:rPr>
                <a:t>הקפדה על איכות בניה </a:t>
              </a:r>
            </a:p>
          </p:txBody>
        </p:sp>
      </p:grpSp>
      <p:grpSp>
        <p:nvGrpSpPr>
          <p:cNvPr id="3073" name="קבוצה 3072"/>
          <p:cNvGrpSpPr/>
          <p:nvPr/>
        </p:nvGrpSpPr>
        <p:grpSpPr>
          <a:xfrm>
            <a:off x="4820392" y="2852411"/>
            <a:ext cx="964560" cy="894731"/>
            <a:chOff x="836745" y="5484915"/>
            <a:chExt cx="1055494" cy="809894"/>
          </a:xfrm>
        </p:grpSpPr>
        <p:sp>
          <p:nvSpPr>
            <p:cNvPr id="38" name="מלבן מעוגל 37"/>
            <p:cNvSpPr/>
            <p:nvPr/>
          </p:nvSpPr>
          <p:spPr>
            <a:xfrm>
              <a:off x="836745" y="5484915"/>
              <a:ext cx="1055494" cy="80989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0618" y="5558576"/>
              <a:ext cx="1017159" cy="6223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  <a:latin typeface="Magneto" panose="04030805050802020D02" pitchFamily="82" charset="0"/>
                </a:rPr>
                <a:t>השבחה </a:t>
              </a:r>
              <a:r>
                <a:rPr lang="he-IL" dirty="0" err="1">
                  <a:solidFill>
                    <a:schemeClr val="bg1"/>
                  </a:solidFill>
                  <a:latin typeface="Magneto" panose="04030805050802020D02" pitchFamily="82" charset="0"/>
                </a:rPr>
                <a:t>נדל"נית</a:t>
              </a:r>
              <a:endParaRPr lang="he-IL" dirty="0">
                <a:solidFill>
                  <a:schemeClr val="bg1"/>
                </a:solidFill>
                <a:latin typeface="Magneto" panose="04030805050802020D02" pitchFamily="82" charset="0"/>
              </a:endParaRPr>
            </a:p>
          </p:txBody>
        </p:sp>
      </p:grpSp>
      <p:grpSp>
        <p:nvGrpSpPr>
          <p:cNvPr id="54" name="קבוצה 53"/>
          <p:cNvGrpSpPr/>
          <p:nvPr/>
        </p:nvGrpSpPr>
        <p:grpSpPr>
          <a:xfrm>
            <a:off x="7572239" y="952351"/>
            <a:ext cx="1055494" cy="809894"/>
            <a:chOff x="7572239" y="952351"/>
            <a:chExt cx="1055494" cy="809894"/>
          </a:xfrm>
        </p:grpSpPr>
        <p:sp>
          <p:nvSpPr>
            <p:cNvPr id="47" name="מלבן מעוגל 46"/>
            <p:cNvSpPr/>
            <p:nvPr/>
          </p:nvSpPr>
          <p:spPr>
            <a:xfrm>
              <a:off x="7572239" y="952351"/>
              <a:ext cx="1055494" cy="809894"/>
            </a:xfrm>
            <a:prstGeom prst="round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40352" y="990070"/>
              <a:ext cx="79208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</a:rPr>
                <a:t>רווח יזמי</a:t>
              </a:r>
            </a:p>
          </p:txBody>
        </p:sp>
      </p:grpSp>
      <p:grpSp>
        <p:nvGrpSpPr>
          <p:cNvPr id="53" name="קבוצה 52"/>
          <p:cNvGrpSpPr/>
          <p:nvPr/>
        </p:nvGrpSpPr>
        <p:grpSpPr>
          <a:xfrm>
            <a:off x="5876547" y="182870"/>
            <a:ext cx="1055494" cy="809894"/>
            <a:chOff x="5876547" y="182870"/>
            <a:chExt cx="1055494" cy="809894"/>
          </a:xfrm>
        </p:grpSpPr>
        <p:sp>
          <p:nvSpPr>
            <p:cNvPr id="44" name="מלבן מעוגל 43"/>
            <p:cNvSpPr/>
            <p:nvPr/>
          </p:nvSpPr>
          <p:spPr>
            <a:xfrm>
              <a:off x="5876547" y="182870"/>
              <a:ext cx="1055494" cy="80989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10709" y="227829"/>
              <a:ext cx="7920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</a:rPr>
                <a:t>עלויות תפעול</a:t>
              </a:r>
            </a:p>
          </p:txBody>
        </p:sp>
      </p:grpSp>
      <p:grpSp>
        <p:nvGrpSpPr>
          <p:cNvPr id="52" name="קבוצה 51"/>
          <p:cNvGrpSpPr/>
          <p:nvPr/>
        </p:nvGrpSpPr>
        <p:grpSpPr>
          <a:xfrm>
            <a:off x="2690658" y="342936"/>
            <a:ext cx="1116944" cy="853815"/>
            <a:chOff x="2690658" y="342936"/>
            <a:chExt cx="1116944" cy="853815"/>
          </a:xfrm>
        </p:grpSpPr>
        <p:sp>
          <p:nvSpPr>
            <p:cNvPr id="46" name="מלבן מעוגל 45"/>
            <p:cNvSpPr/>
            <p:nvPr/>
          </p:nvSpPr>
          <p:spPr>
            <a:xfrm>
              <a:off x="2690658" y="342936"/>
              <a:ext cx="1116944" cy="853815"/>
            </a:xfrm>
            <a:prstGeom prst="round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64531" y="354344"/>
              <a:ext cx="97606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chemeClr val="bg1"/>
                  </a:solidFill>
                </a:rPr>
                <a:t>עלויות שיווק ופרסום</a:t>
              </a:r>
            </a:p>
          </p:txBody>
        </p:sp>
      </p:grpSp>
      <p:grpSp>
        <p:nvGrpSpPr>
          <p:cNvPr id="3075" name="קבוצה 3074"/>
          <p:cNvGrpSpPr/>
          <p:nvPr/>
        </p:nvGrpSpPr>
        <p:grpSpPr>
          <a:xfrm>
            <a:off x="378411" y="1613447"/>
            <a:ext cx="1055494" cy="809894"/>
            <a:chOff x="378411" y="1613447"/>
            <a:chExt cx="1055494" cy="809894"/>
          </a:xfrm>
        </p:grpSpPr>
        <p:sp>
          <p:nvSpPr>
            <p:cNvPr id="45" name="מלבן מעוגל 44"/>
            <p:cNvSpPr/>
            <p:nvPr/>
          </p:nvSpPr>
          <p:spPr>
            <a:xfrm>
              <a:off x="378411" y="1613447"/>
              <a:ext cx="1055494" cy="80989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2290" y="1695229"/>
              <a:ext cx="7920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</a:rPr>
                <a:t>עלויות מימון</a:t>
              </a:r>
            </a:p>
          </p:txBody>
        </p:sp>
      </p:grpSp>
      <p:sp>
        <p:nvSpPr>
          <p:cNvPr id="61" name="צלב 60"/>
          <p:cNvSpPr/>
          <p:nvPr/>
        </p:nvSpPr>
        <p:spPr>
          <a:xfrm rot="2689729">
            <a:off x="7632340" y="872373"/>
            <a:ext cx="1008112" cy="1002954"/>
          </a:xfrm>
          <a:prstGeom prst="plus">
            <a:avLst>
              <a:gd name="adj" fmla="val 45761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3740598" y="4459769"/>
            <a:ext cx="986450" cy="9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צלב 67"/>
          <p:cNvSpPr/>
          <p:nvPr/>
        </p:nvSpPr>
        <p:spPr>
          <a:xfrm rot="2689729">
            <a:off x="5882811" y="81681"/>
            <a:ext cx="1008112" cy="1002954"/>
          </a:xfrm>
          <a:prstGeom prst="plus">
            <a:avLst>
              <a:gd name="adj" fmla="val 45761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צלב 68"/>
          <p:cNvSpPr/>
          <p:nvPr/>
        </p:nvSpPr>
        <p:spPr>
          <a:xfrm rot="2689729">
            <a:off x="2740781" y="268365"/>
            <a:ext cx="1008112" cy="1002954"/>
          </a:xfrm>
          <a:prstGeom prst="plus">
            <a:avLst>
              <a:gd name="adj" fmla="val 45761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צלב 69"/>
          <p:cNvSpPr/>
          <p:nvPr/>
        </p:nvSpPr>
        <p:spPr>
          <a:xfrm rot="2689729">
            <a:off x="402102" y="1513505"/>
            <a:ext cx="1008112" cy="1002954"/>
          </a:xfrm>
          <a:prstGeom prst="plus">
            <a:avLst>
              <a:gd name="adj" fmla="val 45761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8" grpId="0" animBg="1"/>
      <p:bldP spid="69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/>
        </p:nvGraphicFramePr>
        <p:xfrm>
          <a:off x="7581793" y="1341438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המנהלת</a:t>
                      </a:r>
                      <a:endParaRPr lang="en-US" sz="2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למה איתנו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988444" y="99686"/>
            <a:ext cx="6751637" cy="76835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alt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תפיסה ניהולית ממשקי עמותה/ מנהלת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228" y="4217195"/>
            <a:ext cx="2468528" cy="1375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66C0A1DA-2B4B-49F2-9DE4-292DE664BF09}"/>
              </a:ext>
            </a:extLst>
          </p:cNvPr>
          <p:cNvGrpSpPr/>
          <p:nvPr/>
        </p:nvGrpSpPr>
        <p:grpSpPr>
          <a:xfrm>
            <a:off x="5636880" y="1628800"/>
            <a:ext cx="1584176" cy="630628"/>
            <a:chOff x="5724128" y="1786584"/>
            <a:chExt cx="1395938" cy="630628"/>
          </a:xfrm>
        </p:grpSpPr>
        <p:sp>
          <p:nvSpPr>
            <p:cNvPr id="6" name="מלבן: פינות מעוגלות 5">
              <a:extLst>
                <a:ext uri="{FF2B5EF4-FFF2-40B4-BE49-F238E27FC236}">
                  <a16:creationId xmlns:a16="http://schemas.microsoft.com/office/drawing/2014/main" id="{33623B5C-7BD7-46A3-8939-0727E050B43F}"/>
                </a:ext>
              </a:extLst>
            </p:cNvPr>
            <p:cNvSpPr/>
            <p:nvPr/>
          </p:nvSpPr>
          <p:spPr>
            <a:xfrm>
              <a:off x="5724128" y="1786584"/>
              <a:ext cx="1395938" cy="630628"/>
            </a:xfrm>
            <a:prstGeom prst="roundRect">
              <a:avLst>
                <a:gd name="adj" fmla="val 35204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2406C29C-AA78-4854-9508-4488190115C8}"/>
                </a:ext>
              </a:extLst>
            </p:cNvPr>
            <p:cNvSpPr txBox="1"/>
            <p:nvPr/>
          </p:nvSpPr>
          <p:spPr>
            <a:xfrm>
              <a:off x="5967269" y="1868165"/>
              <a:ext cx="90898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/>
                <a:t>צה"ל</a:t>
              </a:r>
            </a:p>
          </p:txBody>
        </p:sp>
      </p:grpSp>
      <p:sp>
        <p:nvSpPr>
          <p:cNvPr id="39" name="מלבן: פינות מעוגלות 38">
            <a:extLst>
              <a:ext uri="{FF2B5EF4-FFF2-40B4-BE49-F238E27FC236}">
                <a16:creationId xmlns:a16="http://schemas.microsoft.com/office/drawing/2014/main" id="{1C1302F1-132C-4D80-9A73-06165946BF20}"/>
              </a:ext>
            </a:extLst>
          </p:cNvPr>
          <p:cNvSpPr/>
          <p:nvPr/>
        </p:nvSpPr>
        <p:spPr>
          <a:xfrm>
            <a:off x="5636878" y="2924944"/>
            <a:ext cx="1584177" cy="630628"/>
          </a:xfrm>
          <a:prstGeom prst="roundRect">
            <a:avLst>
              <a:gd name="adj" fmla="val 3520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ysClr val="windowText" lastClr="000000"/>
                </a:solidFill>
              </a:rPr>
              <a:t>מנהלת המגורים</a:t>
            </a:r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2BB071D6-C96E-42C3-AA0E-81756F48A260}"/>
              </a:ext>
            </a:extLst>
          </p:cNvPr>
          <p:cNvSpPr/>
          <p:nvPr/>
        </p:nvSpPr>
        <p:spPr>
          <a:xfrm>
            <a:off x="5227011" y="4239198"/>
            <a:ext cx="2166282" cy="1584176"/>
          </a:xfrm>
          <a:prstGeom prst="roundRect">
            <a:avLst>
              <a:gd name="adj" fmla="val 3520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ysClr val="windowText" lastClr="000000"/>
                </a:solidFill>
              </a:rPr>
              <a:t>ענף פרויקטים</a:t>
            </a:r>
          </a:p>
          <a:p>
            <a:pPr algn="ctr"/>
            <a:r>
              <a:rPr lang="he-IL" dirty="0">
                <a:solidFill>
                  <a:sysClr val="windowText" lastClr="000000"/>
                </a:solidFill>
              </a:rPr>
              <a:t>ענף כספים</a:t>
            </a:r>
          </a:p>
          <a:p>
            <a:pPr algn="ctr"/>
            <a:r>
              <a:rPr lang="he-IL" dirty="0">
                <a:solidFill>
                  <a:sysClr val="windowText" lastClr="000000"/>
                </a:solidFill>
              </a:rPr>
              <a:t>מדור ארגון, שיווק ושירות לקוחות</a:t>
            </a:r>
          </a:p>
          <a:p>
            <a:pPr algn="ctr"/>
            <a:r>
              <a:rPr lang="he-IL" dirty="0">
                <a:solidFill>
                  <a:sysClr val="windowText" lastClr="000000"/>
                </a:solidFill>
              </a:rPr>
              <a:t>יעוץ משפטי</a:t>
            </a:r>
          </a:p>
        </p:txBody>
      </p: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5B9E9EBF-87E7-4761-B6C6-CBAE5831AFA1}"/>
              </a:ext>
            </a:extLst>
          </p:cNvPr>
          <p:cNvGrpSpPr/>
          <p:nvPr/>
        </p:nvGrpSpPr>
        <p:grpSpPr>
          <a:xfrm>
            <a:off x="2697406" y="1620203"/>
            <a:ext cx="1584176" cy="630628"/>
            <a:chOff x="5724128" y="1786584"/>
            <a:chExt cx="1395938" cy="630628"/>
          </a:xfrm>
          <a:solidFill>
            <a:schemeClr val="accent2"/>
          </a:solidFill>
        </p:grpSpPr>
        <p:sp>
          <p:nvSpPr>
            <p:cNvPr id="45" name="מלבן: פינות מעוגלות 44">
              <a:extLst>
                <a:ext uri="{FF2B5EF4-FFF2-40B4-BE49-F238E27FC236}">
                  <a16:creationId xmlns:a16="http://schemas.microsoft.com/office/drawing/2014/main" id="{B0D011CF-255B-47CB-8B45-2F7568D66397}"/>
                </a:ext>
              </a:extLst>
            </p:cNvPr>
            <p:cNvSpPr/>
            <p:nvPr/>
          </p:nvSpPr>
          <p:spPr>
            <a:xfrm>
              <a:off x="5724128" y="1786584"/>
              <a:ext cx="1395938" cy="630628"/>
            </a:xfrm>
            <a:prstGeom prst="roundRect">
              <a:avLst>
                <a:gd name="adj" fmla="val 35204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תיבת טקסט 45">
              <a:extLst>
                <a:ext uri="{FF2B5EF4-FFF2-40B4-BE49-F238E27FC236}">
                  <a16:creationId xmlns:a16="http://schemas.microsoft.com/office/drawing/2014/main" id="{2CB7E14F-5F83-4AC0-AA63-CC7E1BBA5B77}"/>
                </a:ext>
              </a:extLst>
            </p:cNvPr>
            <p:cNvSpPr txBox="1"/>
            <p:nvPr/>
          </p:nvSpPr>
          <p:spPr>
            <a:xfrm>
              <a:off x="5851031" y="1868165"/>
              <a:ext cx="1025225" cy="40011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/>
                <a:t>משתכנים</a:t>
              </a:r>
            </a:p>
          </p:txBody>
        </p:sp>
      </p:grpSp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1E08605C-A6FC-4B9F-871E-CF090AB8F4C8}"/>
              </a:ext>
            </a:extLst>
          </p:cNvPr>
          <p:cNvGrpSpPr/>
          <p:nvPr/>
        </p:nvGrpSpPr>
        <p:grpSpPr>
          <a:xfrm>
            <a:off x="2664547" y="2912737"/>
            <a:ext cx="1627381" cy="630628"/>
            <a:chOff x="5724128" y="1786584"/>
            <a:chExt cx="1395938" cy="630628"/>
          </a:xfrm>
          <a:solidFill>
            <a:schemeClr val="accent2"/>
          </a:solidFill>
        </p:grpSpPr>
        <p:sp>
          <p:nvSpPr>
            <p:cNvPr id="48" name="מלבן: פינות מעוגלות 47">
              <a:extLst>
                <a:ext uri="{FF2B5EF4-FFF2-40B4-BE49-F238E27FC236}">
                  <a16:creationId xmlns:a16="http://schemas.microsoft.com/office/drawing/2014/main" id="{93BDD29C-423C-49C0-987E-7A6827F276B4}"/>
                </a:ext>
              </a:extLst>
            </p:cNvPr>
            <p:cNvSpPr/>
            <p:nvPr/>
          </p:nvSpPr>
          <p:spPr>
            <a:xfrm>
              <a:off x="5724128" y="1786584"/>
              <a:ext cx="1395938" cy="630628"/>
            </a:xfrm>
            <a:prstGeom prst="roundRect">
              <a:avLst>
                <a:gd name="adj" fmla="val 35204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0856BAAE-6284-4933-8951-9DC17F2EBA3F}"/>
                </a:ext>
              </a:extLst>
            </p:cNvPr>
            <p:cNvSpPr txBox="1"/>
            <p:nvPr/>
          </p:nvSpPr>
          <p:spPr>
            <a:xfrm>
              <a:off x="5851031" y="1868165"/>
              <a:ext cx="1025225" cy="40011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/>
                <a:t>עמותה</a:t>
              </a:r>
            </a:p>
          </p:txBody>
        </p: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C8E9D689-289C-4769-AAA1-83E7A98E1DEE}"/>
              </a:ext>
            </a:extLst>
          </p:cNvPr>
          <p:cNvGrpSpPr/>
          <p:nvPr/>
        </p:nvGrpSpPr>
        <p:grpSpPr>
          <a:xfrm>
            <a:off x="73257" y="3500920"/>
            <a:ext cx="1754660" cy="801210"/>
            <a:chOff x="5724128" y="1786584"/>
            <a:chExt cx="1395938" cy="630628"/>
          </a:xfrm>
          <a:solidFill>
            <a:schemeClr val="accent2"/>
          </a:solidFill>
        </p:grpSpPr>
        <p:sp>
          <p:nvSpPr>
            <p:cNvPr id="51" name="מלבן: פינות מעוגלות 50">
              <a:extLst>
                <a:ext uri="{FF2B5EF4-FFF2-40B4-BE49-F238E27FC236}">
                  <a16:creationId xmlns:a16="http://schemas.microsoft.com/office/drawing/2014/main" id="{4ED524CE-EE2E-46B1-BDEB-4E7520C62B83}"/>
                </a:ext>
              </a:extLst>
            </p:cNvPr>
            <p:cNvSpPr/>
            <p:nvPr/>
          </p:nvSpPr>
          <p:spPr>
            <a:xfrm>
              <a:off x="5724128" y="1786584"/>
              <a:ext cx="1395938" cy="630628"/>
            </a:xfrm>
            <a:prstGeom prst="roundRect">
              <a:avLst>
                <a:gd name="adj" fmla="val 35204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תיבת טקסט 51">
              <a:extLst>
                <a:ext uri="{FF2B5EF4-FFF2-40B4-BE49-F238E27FC236}">
                  <a16:creationId xmlns:a16="http://schemas.microsoft.com/office/drawing/2014/main" id="{5C1984F5-EA5A-47B8-B2A5-6F3BEFEF3CA5}"/>
                </a:ext>
              </a:extLst>
            </p:cNvPr>
            <p:cNvSpPr txBox="1"/>
            <p:nvPr/>
          </p:nvSpPr>
          <p:spPr>
            <a:xfrm>
              <a:off x="5934306" y="1818527"/>
              <a:ext cx="965365" cy="55717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/>
                <a:t>ועדות משתכנים</a:t>
              </a:r>
            </a:p>
          </p:txBody>
        </p:sp>
      </p:grpSp>
      <p:grpSp>
        <p:nvGrpSpPr>
          <p:cNvPr id="53" name="קבוצה 52">
            <a:extLst>
              <a:ext uri="{FF2B5EF4-FFF2-40B4-BE49-F238E27FC236}">
                <a16:creationId xmlns:a16="http://schemas.microsoft.com/office/drawing/2014/main" id="{EF4AA4CD-59BB-4C71-8208-A35C09AC9D78}"/>
              </a:ext>
            </a:extLst>
          </p:cNvPr>
          <p:cNvGrpSpPr/>
          <p:nvPr/>
        </p:nvGrpSpPr>
        <p:grpSpPr>
          <a:xfrm>
            <a:off x="94130" y="2209030"/>
            <a:ext cx="1762926" cy="851715"/>
            <a:chOff x="5724128" y="1786584"/>
            <a:chExt cx="1395938" cy="630628"/>
          </a:xfrm>
          <a:solidFill>
            <a:schemeClr val="accent2"/>
          </a:solidFill>
        </p:grpSpPr>
        <p:sp>
          <p:nvSpPr>
            <p:cNvPr id="54" name="מלבן: פינות מעוגלות 53">
              <a:extLst>
                <a:ext uri="{FF2B5EF4-FFF2-40B4-BE49-F238E27FC236}">
                  <a16:creationId xmlns:a16="http://schemas.microsoft.com/office/drawing/2014/main" id="{EB5E7402-6B83-4427-B6E7-3B950E714F35}"/>
                </a:ext>
              </a:extLst>
            </p:cNvPr>
            <p:cNvSpPr/>
            <p:nvPr/>
          </p:nvSpPr>
          <p:spPr>
            <a:xfrm>
              <a:off x="5724128" y="1786584"/>
              <a:ext cx="1395938" cy="630628"/>
            </a:xfrm>
            <a:prstGeom prst="roundRect">
              <a:avLst>
                <a:gd name="adj" fmla="val 35204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תיבת טקסט 54">
              <a:extLst>
                <a:ext uri="{FF2B5EF4-FFF2-40B4-BE49-F238E27FC236}">
                  <a16:creationId xmlns:a16="http://schemas.microsoft.com/office/drawing/2014/main" id="{3EDE976E-E3A0-4F4E-BF78-8548105DA241}"/>
                </a:ext>
              </a:extLst>
            </p:cNvPr>
            <p:cNvSpPr txBox="1"/>
            <p:nvPr/>
          </p:nvSpPr>
          <p:spPr>
            <a:xfrm>
              <a:off x="5901926" y="1948268"/>
              <a:ext cx="1025225" cy="40011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/>
                <a:t>ועד מנהל</a:t>
              </a:r>
            </a:p>
          </p:txBody>
        </p:sp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A2F9CB99-A439-4927-8DD0-A6745E1712AE}"/>
              </a:ext>
            </a:extLst>
          </p:cNvPr>
          <p:cNvGrpSpPr/>
          <p:nvPr/>
        </p:nvGrpSpPr>
        <p:grpSpPr>
          <a:xfrm>
            <a:off x="52296" y="5543515"/>
            <a:ext cx="1885005" cy="1125845"/>
            <a:chOff x="5725452" y="2032415"/>
            <a:chExt cx="1395938" cy="630628"/>
          </a:xfrm>
          <a:solidFill>
            <a:schemeClr val="bg1">
              <a:lumMod val="85000"/>
            </a:schemeClr>
          </a:solidFill>
        </p:grpSpPr>
        <p:sp>
          <p:nvSpPr>
            <p:cNvPr id="57" name="מלבן: פינות מעוגלות 56">
              <a:extLst>
                <a:ext uri="{FF2B5EF4-FFF2-40B4-BE49-F238E27FC236}">
                  <a16:creationId xmlns:a16="http://schemas.microsoft.com/office/drawing/2014/main" id="{14C3F44F-DD11-45DD-BF87-D870B55E51BE}"/>
                </a:ext>
              </a:extLst>
            </p:cNvPr>
            <p:cNvSpPr/>
            <p:nvPr/>
          </p:nvSpPr>
          <p:spPr>
            <a:xfrm>
              <a:off x="5725452" y="2032415"/>
              <a:ext cx="1395938" cy="630628"/>
            </a:xfrm>
            <a:prstGeom prst="roundRect">
              <a:avLst>
                <a:gd name="adj" fmla="val 35204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תיבת טקסט 57">
              <a:extLst>
                <a:ext uri="{FF2B5EF4-FFF2-40B4-BE49-F238E27FC236}">
                  <a16:creationId xmlns:a16="http://schemas.microsoft.com/office/drawing/2014/main" id="{7BB2D08A-B101-47BE-95B4-ACEF26E01D51}"/>
                </a:ext>
              </a:extLst>
            </p:cNvPr>
            <p:cNvSpPr txBox="1"/>
            <p:nvPr/>
          </p:nvSpPr>
          <p:spPr>
            <a:xfrm>
              <a:off x="5831720" y="2116947"/>
              <a:ext cx="1195994" cy="33855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/>
                <a:t>אדריכלים, מהנדסים, יועצים, קבלנים וספקים</a:t>
              </a:r>
            </a:p>
          </p:txBody>
        </p:sp>
      </p:grpSp>
      <p:sp>
        <p:nvSpPr>
          <p:cNvPr id="11" name="חץ: שמאלה-ימינה 10">
            <a:extLst>
              <a:ext uri="{FF2B5EF4-FFF2-40B4-BE49-F238E27FC236}">
                <a16:creationId xmlns:a16="http://schemas.microsoft.com/office/drawing/2014/main" id="{CFEDB854-088D-415E-9652-0D841BD0B6BF}"/>
              </a:ext>
            </a:extLst>
          </p:cNvPr>
          <p:cNvSpPr/>
          <p:nvPr/>
        </p:nvSpPr>
        <p:spPr>
          <a:xfrm rot="1120577">
            <a:off x="1984310" y="2726146"/>
            <a:ext cx="729898" cy="2034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חץ: שמאלה-ימינה 58">
            <a:extLst>
              <a:ext uri="{FF2B5EF4-FFF2-40B4-BE49-F238E27FC236}">
                <a16:creationId xmlns:a16="http://schemas.microsoft.com/office/drawing/2014/main" id="{F508D30C-44C4-4C26-B43D-0785117DE7CB}"/>
              </a:ext>
            </a:extLst>
          </p:cNvPr>
          <p:cNvSpPr/>
          <p:nvPr/>
        </p:nvSpPr>
        <p:spPr>
          <a:xfrm rot="20332232">
            <a:off x="1928328" y="3441655"/>
            <a:ext cx="729898" cy="2034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חץ: למטה 12">
            <a:extLst>
              <a:ext uri="{FF2B5EF4-FFF2-40B4-BE49-F238E27FC236}">
                <a16:creationId xmlns:a16="http://schemas.microsoft.com/office/drawing/2014/main" id="{268E4C0B-D62B-4EBC-AC68-F7E1FDE7E427}"/>
              </a:ext>
            </a:extLst>
          </p:cNvPr>
          <p:cNvSpPr/>
          <p:nvPr/>
        </p:nvSpPr>
        <p:spPr>
          <a:xfrm>
            <a:off x="3373181" y="2431195"/>
            <a:ext cx="189217" cy="421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חץ: למטה 59">
            <a:extLst>
              <a:ext uri="{FF2B5EF4-FFF2-40B4-BE49-F238E27FC236}">
                <a16:creationId xmlns:a16="http://schemas.microsoft.com/office/drawing/2014/main" id="{522AF3B9-5541-488A-BB7F-21A4C74F5CBC}"/>
              </a:ext>
            </a:extLst>
          </p:cNvPr>
          <p:cNvSpPr/>
          <p:nvPr/>
        </p:nvSpPr>
        <p:spPr>
          <a:xfrm>
            <a:off x="3406306" y="3646764"/>
            <a:ext cx="189217" cy="46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חץ: למטה 61">
            <a:extLst>
              <a:ext uri="{FF2B5EF4-FFF2-40B4-BE49-F238E27FC236}">
                <a16:creationId xmlns:a16="http://schemas.microsoft.com/office/drawing/2014/main" id="{93F4AF05-3663-407C-87C0-032B6854ACD6}"/>
              </a:ext>
            </a:extLst>
          </p:cNvPr>
          <p:cNvSpPr/>
          <p:nvPr/>
        </p:nvSpPr>
        <p:spPr>
          <a:xfrm rot="14173897">
            <a:off x="1963643" y="5125672"/>
            <a:ext cx="189217" cy="46880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חץ: למטה 62">
            <a:extLst>
              <a:ext uri="{FF2B5EF4-FFF2-40B4-BE49-F238E27FC236}">
                <a16:creationId xmlns:a16="http://schemas.microsoft.com/office/drawing/2014/main" id="{4CD993E6-6497-4155-ADE9-AF957BE5F073}"/>
              </a:ext>
            </a:extLst>
          </p:cNvPr>
          <p:cNvSpPr/>
          <p:nvPr/>
        </p:nvSpPr>
        <p:spPr>
          <a:xfrm>
            <a:off x="6269230" y="2348880"/>
            <a:ext cx="189217" cy="51035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חץ: למטה 63">
            <a:extLst>
              <a:ext uri="{FF2B5EF4-FFF2-40B4-BE49-F238E27FC236}">
                <a16:creationId xmlns:a16="http://schemas.microsoft.com/office/drawing/2014/main" id="{D1C5E4B1-A4FD-44B1-A13A-4618DC8ACF13}"/>
              </a:ext>
            </a:extLst>
          </p:cNvPr>
          <p:cNvSpPr/>
          <p:nvPr/>
        </p:nvSpPr>
        <p:spPr>
          <a:xfrm>
            <a:off x="6227542" y="3645024"/>
            <a:ext cx="230905" cy="53450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חץ: למטה 64">
            <a:extLst>
              <a:ext uri="{FF2B5EF4-FFF2-40B4-BE49-F238E27FC236}">
                <a16:creationId xmlns:a16="http://schemas.microsoft.com/office/drawing/2014/main" id="{740119B7-B3BE-49C2-9D21-5A906B21F261}"/>
              </a:ext>
            </a:extLst>
          </p:cNvPr>
          <p:cNvSpPr/>
          <p:nvPr/>
        </p:nvSpPr>
        <p:spPr>
          <a:xfrm rot="5400000">
            <a:off x="4910978" y="2739831"/>
            <a:ext cx="238801" cy="1041075"/>
          </a:xfrm>
          <a:prstGeom prst="downArrow">
            <a:avLst/>
          </a:prstGeom>
          <a:gradFill>
            <a:gsLst>
              <a:gs pos="46000">
                <a:srgbClr val="399171">
                  <a:alpha val="68000"/>
                  <a:lumMod val="100000"/>
                </a:srgbClr>
              </a:gs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חץ: למטה 65">
            <a:extLst>
              <a:ext uri="{FF2B5EF4-FFF2-40B4-BE49-F238E27FC236}">
                <a16:creationId xmlns:a16="http://schemas.microsoft.com/office/drawing/2014/main" id="{6F634CC0-6FEF-46E2-A7EA-4F890A79F200}"/>
              </a:ext>
            </a:extLst>
          </p:cNvPr>
          <p:cNvSpPr/>
          <p:nvPr/>
        </p:nvSpPr>
        <p:spPr>
          <a:xfrm rot="5400000">
            <a:off x="4880265" y="1449567"/>
            <a:ext cx="238800" cy="1047254"/>
          </a:xfrm>
          <a:prstGeom prst="downArrow">
            <a:avLst/>
          </a:prstGeom>
          <a:gradFill>
            <a:gsLst>
              <a:gs pos="46000">
                <a:srgbClr val="399171">
                  <a:alpha val="68000"/>
                  <a:lumMod val="100000"/>
                </a:srgbClr>
              </a:gs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11" grpId="0" animBg="1"/>
      <p:bldP spid="59" grpId="0" animBg="1"/>
      <p:bldP spid="13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9" name="טבלה 8"/>
          <p:cNvGraphicFramePr>
            <a:graphicFrameLocks noGrp="1"/>
          </p:cNvGraphicFramePr>
          <p:nvPr/>
        </p:nvGraphicFramePr>
        <p:xfrm>
          <a:off x="7581793" y="1341438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המנהלת</a:t>
                      </a:r>
                      <a:endParaRPr lang="en-US" sz="2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למה איתנו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988444" y="99686"/>
            <a:ext cx="6751637" cy="76835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alt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תפיסה ניהולית ממשקי עמותה/ מנהלת </a:t>
            </a:r>
          </a:p>
        </p:txBody>
      </p:sp>
      <p:grpSp>
        <p:nvGrpSpPr>
          <p:cNvPr id="6161" name="AutoShape 7"/>
          <p:cNvGrpSpPr>
            <a:grpSpLocks/>
          </p:cNvGrpSpPr>
          <p:nvPr/>
        </p:nvGrpSpPr>
        <p:grpSpPr bwMode="auto">
          <a:xfrm>
            <a:off x="3639641" y="4879442"/>
            <a:ext cx="275009" cy="386836"/>
            <a:chOff x="2623" y="3149"/>
            <a:chExt cx="234" cy="311"/>
          </a:xfrm>
        </p:grpSpPr>
        <p:pic>
          <p:nvPicPr>
            <p:cNvPr id="6211" name="AutoShap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3" y="3149"/>
              <a:ext cx="234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 rot="-5400000">
              <a:off x="2637" y="3265"/>
              <a:ext cx="210" cy="8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he-IL" altLang="he-IL" sz="1600" ker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7" name="AutoShape 13"/>
          <p:cNvSpPr>
            <a:spLocks noChangeArrowheads="1"/>
          </p:cNvSpPr>
          <p:nvPr/>
        </p:nvSpPr>
        <p:spPr bwMode="auto">
          <a:xfrm rot="9111513">
            <a:off x="4593944" y="2423095"/>
            <a:ext cx="975458" cy="193418"/>
          </a:xfrm>
          <a:prstGeom prst="rightArrow">
            <a:avLst>
              <a:gd name="adj1" fmla="val 50000"/>
              <a:gd name="adj2" fmla="val 152574"/>
            </a:avLst>
          </a:prstGeom>
          <a:gradFill flip="none" rotWithShape="1">
            <a:gsLst>
              <a:gs pos="22000">
                <a:srgbClr val="008000"/>
              </a:gs>
              <a:gs pos="5700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0" scaled="1"/>
            <a:tileRect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 rot="5400000">
            <a:off x="1055562" y="2533101"/>
            <a:ext cx="331310" cy="164344"/>
          </a:xfrm>
          <a:prstGeom prst="rightArrow">
            <a:avLst>
              <a:gd name="adj1" fmla="val 50000"/>
              <a:gd name="adj2" fmla="val 49224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kern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 rot="5400000">
            <a:off x="1046082" y="3568065"/>
            <a:ext cx="344059" cy="170559"/>
          </a:xfrm>
          <a:prstGeom prst="rightArrow">
            <a:avLst>
              <a:gd name="adj1" fmla="val 50000"/>
              <a:gd name="adj2" fmla="val 49379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kern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6184" name="AutoShape 17"/>
          <p:cNvGrpSpPr>
            <a:grpSpLocks/>
          </p:cNvGrpSpPr>
          <p:nvPr/>
        </p:nvGrpSpPr>
        <p:grpSpPr bwMode="auto">
          <a:xfrm>
            <a:off x="6134698" y="3783048"/>
            <a:ext cx="276183" cy="516092"/>
            <a:chOff x="4769" y="2335"/>
            <a:chExt cx="235" cy="522"/>
          </a:xfrm>
        </p:grpSpPr>
        <p:pic>
          <p:nvPicPr>
            <p:cNvPr id="6209" name="AutoShape 1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9" y="2335"/>
              <a:ext cx="235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 rot="5400000">
              <a:off x="4689" y="2514"/>
              <a:ext cx="396" cy="81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he-IL" altLang="he-IL" sz="2800" ker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31" name="AutoShape 18"/>
          <p:cNvSpPr>
            <a:spLocks noChangeArrowheads="1"/>
          </p:cNvSpPr>
          <p:nvPr/>
        </p:nvSpPr>
        <p:spPr bwMode="auto">
          <a:xfrm rot="5400000">
            <a:off x="6077376" y="2587516"/>
            <a:ext cx="395527" cy="189216"/>
          </a:xfrm>
          <a:prstGeom prst="rightArrow">
            <a:avLst>
              <a:gd name="adj1" fmla="val 50000"/>
              <a:gd name="adj2" fmla="val 56366"/>
            </a:avLst>
          </a:prstGeom>
          <a:gradFill flip="none" rotWithShape="1">
            <a:gsLst>
              <a:gs pos="11000">
                <a:srgbClr val="9CB86E"/>
              </a:gs>
              <a:gs pos="100000">
                <a:srgbClr val="156B13"/>
              </a:gs>
            </a:gsLst>
            <a:path path="rect">
              <a:fillToRect l="50000" t="50000" r="50000" b="50000"/>
            </a:path>
            <a:tileRect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kern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 rot="10800000">
            <a:off x="1886136" y="1993593"/>
            <a:ext cx="3660317" cy="257417"/>
          </a:xfrm>
          <a:prstGeom prst="rightArrow">
            <a:avLst>
              <a:gd name="adj1" fmla="val 33704"/>
              <a:gd name="adj2" fmla="val 126872"/>
            </a:avLst>
          </a:prstGeom>
          <a:gradFill flip="none" rotWithShape="1">
            <a:gsLst>
              <a:gs pos="22000">
                <a:srgbClr val="008000"/>
              </a:gs>
              <a:gs pos="5700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0" scaled="1"/>
            <a:tileRect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 rot="10800000">
            <a:off x="4665634" y="2983438"/>
            <a:ext cx="756861" cy="172086"/>
          </a:xfrm>
          <a:prstGeom prst="rightArrow">
            <a:avLst>
              <a:gd name="adj1" fmla="val 50000"/>
              <a:gd name="adj2" fmla="val 133058"/>
            </a:avLst>
          </a:prstGeom>
          <a:gradFill flip="none" rotWithShape="1">
            <a:gsLst>
              <a:gs pos="22000">
                <a:srgbClr val="008000"/>
              </a:gs>
              <a:gs pos="5700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0" scaled="1"/>
            <a:tileRect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>
            <a:off x="2205835" y="2983438"/>
            <a:ext cx="505358" cy="193418"/>
          </a:xfrm>
          <a:prstGeom prst="rightArrow">
            <a:avLst>
              <a:gd name="adj1" fmla="val 50000"/>
              <a:gd name="adj2" fmla="val 79044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kern="0">
              <a:solidFill>
                <a:prstClr val="black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6203" name="AutoShape 7"/>
          <p:cNvGrpSpPr>
            <a:grpSpLocks/>
          </p:cNvGrpSpPr>
          <p:nvPr/>
        </p:nvGrpSpPr>
        <p:grpSpPr bwMode="auto">
          <a:xfrm rot="10800000">
            <a:off x="3639641" y="3202678"/>
            <a:ext cx="275009" cy="386836"/>
            <a:chOff x="2623" y="3149"/>
            <a:chExt cx="234" cy="311"/>
          </a:xfrm>
        </p:grpSpPr>
        <p:pic>
          <p:nvPicPr>
            <p:cNvPr id="6207" name="AutoShap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3" y="3149"/>
              <a:ext cx="234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86"/>
            <p:cNvSpPr txBox="1">
              <a:spLocks noChangeArrowheads="1"/>
            </p:cNvSpPr>
            <p:nvPr/>
          </p:nvSpPr>
          <p:spPr bwMode="auto">
            <a:xfrm rot="5400000" flipV="1">
              <a:off x="2637" y="3266"/>
              <a:ext cx="210" cy="81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he-IL" altLang="he-IL" sz="1600" ker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674771"/>
            <a:ext cx="1885005" cy="1050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66C0A1DA-2B4B-49F2-9DE4-292DE664BF09}"/>
              </a:ext>
            </a:extLst>
          </p:cNvPr>
          <p:cNvGrpSpPr/>
          <p:nvPr/>
        </p:nvGrpSpPr>
        <p:grpSpPr>
          <a:xfrm>
            <a:off x="5652120" y="1786584"/>
            <a:ext cx="1395938" cy="630628"/>
            <a:chOff x="5724128" y="1786584"/>
            <a:chExt cx="1395938" cy="630628"/>
          </a:xfrm>
        </p:grpSpPr>
        <p:sp>
          <p:nvSpPr>
            <p:cNvPr id="6" name="מלבן: פינות מעוגלות 5">
              <a:extLst>
                <a:ext uri="{FF2B5EF4-FFF2-40B4-BE49-F238E27FC236}">
                  <a16:creationId xmlns:a16="http://schemas.microsoft.com/office/drawing/2014/main" id="{33623B5C-7BD7-46A3-8939-0727E050B43F}"/>
                </a:ext>
              </a:extLst>
            </p:cNvPr>
            <p:cNvSpPr/>
            <p:nvPr/>
          </p:nvSpPr>
          <p:spPr>
            <a:xfrm>
              <a:off x="5724128" y="1786584"/>
              <a:ext cx="1395938" cy="630628"/>
            </a:xfrm>
            <a:prstGeom prst="roundRect">
              <a:avLst>
                <a:gd name="adj" fmla="val 35204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2406C29C-AA78-4854-9508-4488190115C8}"/>
                </a:ext>
              </a:extLst>
            </p:cNvPr>
            <p:cNvSpPr txBox="1"/>
            <p:nvPr/>
          </p:nvSpPr>
          <p:spPr>
            <a:xfrm>
              <a:off x="5967269" y="1868165"/>
              <a:ext cx="90898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/>
                <a:t>צה"ל</a:t>
              </a:r>
            </a:p>
          </p:txBody>
        </p:sp>
      </p:grpSp>
      <p:sp>
        <p:nvSpPr>
          <p:cNvPr id="39" name="מלבן: פינות מעוגלות 38">
            <a:extLst>
              <a:ext uri="{FF2B5EF4-FFF2-40B4-BE49-F238E27FC236}">
                <a16:creationId xmlns:a16="http://schemas.microsoft.com/office/drawing/2014/main" id="{1C1302F1-132C-4D80-9A73-06165946BF20}"/>
              </a:ext>
            </a:extLst>
          </p:cNvPr>
          <p:cNvSpPr/>
          <p:nvPr/>
        </p:nvSpPr>
        <p:spPr>
          <a:xfrm>
            <a:off x="5652120" y="2947690"/>
            <a:ext cx="1395938" cy="630628"/>
          </a:xfrm>
          <a:prstGeom prst="roundRect">
            <a:avLst>
              <a:gd name="adj" fmla="val 3520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ysClr val="windowText" lastClr="000000"/>
                </a:solidFill>
              </a:rPr>
              <a:t>מנהלת המגורים</a:t>
            </a:r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2BB071D6-C96E-42C3-AA0E-81756F48A260}"/>
              </a:ext>
            </a:extLst>
          </p:cNvPr>
          <p:cNvSpPr/>
          <p:nvPr/>
        </p:nvSpPr>
        <p:spPr>
          <a:xfrm>
            <a:off x="5186089" y="4320396"/>
            <a:ext cx="2166282" cy="1584176"/>
          </a:xfrm>
          <a:prstGeom prst="roundRect">
            <a:avLst>
              <a:gd name="adj" fmla="val 3520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ysClr val="windowText" lastClr="000000"/>
                </a:solidFill>
              </a:rPr>
              <a:t>ענף פרויקטים</a:t>
            </a:r>
          </a:p>
          <a:p>
            <a:pPr algn="ctr"/>
            <a:r>
              <a:rPr lang="he-IL" dirty="0">
                <a:solidFill>
                  <a:sysClr val="windowText" lastClr="000000"/>
                </a:solidFill>
              </a:rPr>
              <a:t>ענף כספים</a:t>
            </a:r>
          </a:p>
          <a:p>
            <a:pPr algn="ctr"/>
            <a:r>
              <a:rPr lang="he-IL" dirty="0">
                <a:solidFill>
                  <a:sysClr val="windowText" lastClr="000000"/>
                </a:solidFill>
              </a:rPr>
              <a:t>מדור ארגון, שיווק ושירות לקוחות</a:t>
            </a:r>
          </a:p>
          <a:p>
            <a:pPr algn="ctr"/>
            <a:r>
              <a:rPr lang="he-IL" dirty="0">
                <a:solidFill>
                  <a:sysClr val="windowText" lastClr="000000"/>
                </a:solidFill>
              </a:rPr>
              <a:t>יעוץ משפטי</a:t>
            </a:r>
          </a:p>
        </p:txBody>
      </p: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5B9E9EBF-87E7-4761-B6C6-CBAE5831AFA1}"/>
              </a:ext>
            </a:extLst>
          </p:cNvPr>
          <p:cNvGrpSpPr/>
          <p:nvPr/>
        </p:nvGrpSpPr>
        <p:grpSpPr>
          <a:xfrm>
            <a:off x="251520" y="1700808"/>
            <a:ext cx="1584176" cy="630628"/>
            <a:chOff x="5724128" y="1786584"/>
            <a:chExt cx="1395938" cy="630628"/>
          </a:xfrm>
          <a:solidFill>
            <a:schemeClr val="accent2"/>
          </a:solidFill>
        </p:grpSpPr>
        <p:sp>
          <p:nvSpPr>
            <p:cNvPr id="45" name="מלבן: פינות מעוגלות 44">
              <a:extLst>
                <a:ext uri="{FF2B5EF4-FFF2-40B4-BE49-F238E27FC236}">
                  <a16:creationId xmlns:a16="http://schemas.microsoft.com/office/drawing/2014/main" id="{B0D011CF-255B-47CB-8B45-2F7568D66397}"/>
                </a:ext>
              </a:extLst>
            </p:cNvPr>
            <p:cNvSpPr/>
            <p:nvPr/>
          </p:nvSpPr>
          <p:spPr>
            <a:xfrm>
              <a:off x="5724128" y="1786584"/>
              <a:ext cx="1395938" cy="630628"/>
            </a:xfrm>
            <a:prstGeom prst="roundRect">
              <a:avLst>
                <a:gd name="adj" fmla="val 35204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תיבת טקסט 45">
              <a:extLst>
                <a:ext uri="{FF2B5EF4-FFF2-40B4-BE49-F238E27FC236}">
                  <a16:creationId xmlns:a16="http://schemas.microsoft.com/office/drawing/2014/main" id="{2CB7E14F-5F83-4AC0-AA63-CC7E1BBA5B77}"/>
                </a:ext>
              </a:extLst>
            </p:cNvPr>
            <p:cNvSpPr txBox="1"/>
            <p:nvPr/>
          </p:nvSpPr>
          <p:spPr>
            <a:xfrm>
              <a:off x="5851031" y="1868165"/>
              <a:ext cx="1025225" cy="40011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/>
                <a:t>משתכנים</a:t>
              </a:r>
            </a:p>
          </p:txBody>
        </p:sp>
      </p:grpSp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1E08605C-A6FC-4B9F-871E-CF090AB8F4C8}"/>
              </a:ext>
            </a:extLst>
          </p:cNvPr>
          <p:cNvGrpSpPr/>
          <p:nvPr/>
        </p:nvGrpSpPr>
        <p:grpSpPr>
          <a:xfrm>
            <a:off x="403737" y="2815807"/>
            <a:ext cx="1584176" cy="630628"/>
            <a:chOff x="5724128" y="1786584"/>
            <a:chExt cx="1395938" cy="630628"/>
          </a:xfrm>
          <a:solidFill>
            <a:schemeClr val="accent2"/>
          </a:solidFill>
        </p:grpSpPr>
        <p:sp>
          <p:nvSpPr>
            <p:cNvPr id="48" name="מלבן: פינות מעוגלות 47">
              <a:extLst>
                <a:ext uri="{FF2B5EF4-FFF2-40B4-BE49-F238E27FC236}">
                  <a16:creationId xmlns:a16="http://schemas.microsoft.com/office/drawing/2014/main" id="{93BDD29C-423C-49C0-987E-7A6827F276B4}"/>
                </a:ext>
              </a:extLst>
            </p:cNvPr>
            <p:cNvSpPr/>
            <p:nvPr/>
          </p:nvSpPr>
          <p:spPr>
            <a:xfrm>
              <a:off x="5724128" y="1786584"/>
              <a:ext cx="1395938" cy="630628"/>
            </a:xfrm>
            <a:prstGeom prst="roundRect">
              <a:avLst>
                <a:gd name="adj" fmla="val 35204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0856BAAE-6284-4933-8951-9DC17F2EBA3F}"/>
                </a:ext>
              </a:extLst>
            </p:cNvPr>
            <p:cNvSpPr txBox="1"/>
            <p:nvPr/>
          </p:nvSpPr>
          <p:spPr>
            <a:xfrm>
              <a:off x="5851031" y="1868165"/>
              <a:ext cx="1025225" cy="40011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/>
                <a:t>עמותה</a:t>
              </a:r>
            </a:p>
          </p:txBody>
        </p: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C8E9D689-289C-4769-AAA1-83E7A98E1DEE}"/>
              </a:ext>
            </a:extLst>
          </p:cNvPr>
          <p:cNvGrpSpPr/>
          <p:nvPr/>
        </p:nvGrpSpPr>
        <p:grpSpPr>
          <a:xfrm>
            <a:off x="251520" y="3976363"/>
            <a:ext cx="1754660" cy="811534"/>
            <a:chOff x="5724128" y="1786584"/>
            <a:chExt cx="1395938" cy="638754"/>
          </a:xfrm>
          <a:solidFill>
            <a:schemeClr val="accent2"/>
          </a:solidFill>
        </p:grpSpPr>
        <p:sp>
          <p:nvSpPr>
            <p:cNvPr id="51" name="מלבן: פינות מעוגלות 50">
              <a:extLst>
                <a:ext uri="{FF2B5EF4-FFF2-40B4-BE49-F238E27FC236}">
                  <a16:creationId xmlns:a16="http://schemas.microsoft.com/office/drawing/2014/main" id="{4ED524CE-EE2E-46B1-BDEB-4E7520C62B83}"/>
                </a:ext>
              </a:extLst>
            </p:cNvPr>
            <p:cNvSpPr/>
            <p:nvPr/>
          </p:nvSpPr>
          <p:spPr>
            <a:xfrm>
              <a:off x="5724128" y="1786584"/>
              <a:ext cx="1395938" cy="630628"/>
            </a:xfrm>
            <a:prstGeom prst="roundRect">
              <a:avLst>
                <a:gd name="adj" fmla="val 35204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תיבת טקסט 51">
              <a:extLst>
                <a:ext uri="{FF2B5EF4-FFF2-40B4-BE49-F238E27FC236}">
                  <a16:creationId xmlns:a16="http://schemas.microsoft.com/office/drawing/2014/main" id="{5C1984F5-EA5A-47B8-B2A5-6F3BEFEF3CA5}"/>
                </a:ext>
              </a:extLst>
            </p:cNvPr>
            <p:cNvSpPr txBox="1"/>
            <p:nvPr/>
          </p:nvSpPr>
          <p:spPr>
            <a:xfrm>
              <a:off x="5845227" y="1868165"/>
              <a:ext cx="1031030" cy="55717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/>
                <a:t>ועדות משתכנים</a:t>
              </a:r>
            </a:p>
          </p:txBody>
        </p:sp>
      </p:grpSp>
      <p:grpSp>
        <p:nvGrpSpPr>
          <p:cNvPr id="53" name="קבוצה 52">
            <a:extLst>
              <a:ext uri="{FF2B5EF4-FFF2-40B4-BE49-F238E27FC236}">
                <a16:creationId xmlns:a16="http://schemas.microsoft.com/office/drawing/2014/main" id="{EF4AA4CD-59BB-4C71-8208-A35C09AC9D78}"/>
              </a:ext>
            </a:extLst>
          </p:cNvPr>
          <p:cNvGrpSpPr/>
          <p:nvPr/>
        </p:nvGrpSpPr>
        <p:grpSpPr>
          <a:xfrm>
            <a:off x="2923085" y="2540022"/>
            <a:ext cx="1584176" cy="630628"/>
            <a:chOff x="5724128" y="1786584"/>
            <a:chExt cx="1395938" cy="630628"/>
          </a:xfrm>
          <a:solidFill>
            <a:schemeClr val="accent2"/>
          </a:solidFill>
        </p:grpSpPr>
        <p:sp>
          <p:nvSpPr>
            <p:cNvPr id="54" name="מלבן: פינות מעוגלות 53">
              <a:extLst>
                <a:ext uri="{FF2B5EF4-FFF2-40B4-BE49-F238E27FC236}">
                  <a16:creationId xmlns:a16="http://schemas.microsoft.com/office/drawing/2014/main" id="{EB5E7402-6B83-4427-B6E7-3B950E714F35}"/>
                </a:ext>
              </a:extLst>
            </p:cNvPr>
            <p:cNvSpPr/>
            <p:nvPr/>
          </p:nvSpPr>
          <p:spPr>
            <a:xfrm>
              <a:off x="5724128" y="1786584"/>
              <a:ext cx="1395938" cy="630628"/>
            </a:xfrm>
            <a:prstGeom prst="roundRect">
              <a:avLst>
                <a:gd name="adj" fmla="val 35204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תיבת טקסט 54">
              <a:extLst>
                <a:ext uri="{FF2B5EF4-FFF2-40B4-BE49-F238E27FC236}">
                  <a16:creationId xmlns:a16="http://schemas.microsoft.com/office/drawing/2014/main" id="{3EDE976E-E3A0-4F4E-BF78-8548105DA241}"/>
                </a:ext>
              </a:extLst>
            </p:cNvPr>
            <p:cNvSpPr txBox="1"/>
            <p:nvPr/>
          </p:nvSpPr>
          <p:spPr>
            <a:xfrm>
              <a:off x="5851031" y="1868165"/>
              <a:ext cx="1025225" cy="40011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/>
                <a:t>ועד מנהל</a:t>
              </a:r>
            </a:p>
          </p:txBody>
        </p:sp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A2F9CB99-A439-4927-8DD0-A6745E1712AE}"/>
              </a:ext>
            </a:extLst>
          </p:cNvPr>
          <p:cNvGrpSpPr/>
          <p:nvPr/>
        </p:nvGrpSpPr>
        <p:grpSpPr>
          <a:xfrm>
            <a:off x="251520" y="5358315"/>
            <a:ext cx="4477293" cy="446949"/>
            <a:chOff x="5725452" y="2032415"/>
            <a:chExt cx="1395938" cy="630628"/>
          </a:xfrm>
          <a:solidFill>
            <a:schemeClr val="accent2"/>
          </a:solidFill>
        </p:grpSpPr>
        <p:sp>
          <p:nvSpPr>
            <p:cNvPr id="57" name="מלבן: פינות מעוגלות 56">
              <a:extLst>
                <a:ext uri="{FF2B5EF4-FFF2-40B4-BE49-F238E27FC236}">
                  <a16:creationId xmlns:a16="http://schemas.microsoft.com/office/drawing/2014/main" id="{14C3F44F-DD11-45DD-BF87-D870B55E51BE}"/>
                </a:ext>
              </a:extLst>
            </p:cNvPr>
            <p:cNvSpPr/>
            <p:nvPr/>
          </p:nvSpPr>
          <p:spPr>
            <a:xfrm>
              <a:off x="5725452" y="2032415"/>
              <a:ext cx="1395938" cy="630628"/>
            </a:xfrm>
            <a:prstGeom prst="roundRect">
              <a:avLst>
                <a:gd name="adj" fmla="val 35204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תיבת טקסט 57">
              <a:extLst>
                <a:ext uri="{FF2B5EF4-FFF2-40B4-BE49-F238E27FC236}">
                  <a16:creationId xmlns:a16="http://schemas.microsoft.com/office/drawing/2014/main" id="{7BB2D08A-B101-47BE-95B4-ACEF26E01D51}"/>
                </a:ext>
              </a:extLst>
            </p:cNvPr>
            <p:cNvSpPr txBox="1"/>
            <p:nvPr/>
          </p:nvSpPr>
          <p:spPr>
            <a:xfrm>
              <a:off x="5831720" y="2116947"/>
              <a:ext cx="1195994" cy="33855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/>
                <a:t>אדריכלים, מהנדסים, יועצים, קבלנים וספקים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18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0" name="Rectangle 29"/>
          <p:cNvSpPr>
            <a:spLocks noChangeArrowheads="1"/>
          </p:cNvSpPr>
          <p:nvPr/>
        </p:nvSpPr>
        <p:spPr bwMode="auto">
          <a:xfrm>
            <a:off x="761662" y="1289149"/>
            <a:ext cx="6696744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r>
              <a:rPr lang="he-IL" altLang="he-IL" sz="4000" dirty="0">
                <a:solidFill>
                  <a:srgbClr val="000000"/>
                </a:solidFill>
                <a:latin typeface="Yoav"/>
                <a:ea typeface="Yoav"/>
                <a:cs typeface="David" pitchFamily="34" charset="-79"/>
              </a:rPr>
              <a:t>סבסוד של </a:t>
            </a:r>
            <a:r>
              <a:rPr lang="he-IL" altLang="he-IL" sz="4000" b="1" u="sng" dirty="0">
                <a:solidFill>
                  <a:srgbClr val="000000"/>
                </a:solidFill>
                <a:latin typeface="Yoav"/>
                <a:ea typeface="Yoav"/>
                <a:cs typeface="David" pitchFamily="34" charset="-79"/>
              </a:rPr>
              <a:t>90,000 ₪</a:t>
            </a:r>
          </a:p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endParaRPr lang="he-IL" altLang="he-IL" sz="2800" b="1" u="sng" dirty="0">
              <a:solidFill>
                <a:srgbClr val="000000"/>
              </a:solidFill>
              <a:latin typeface="Yoav"/>
              <a:ea typeface="Yoav"/>
              <a:cs typeface="David" pitchFamily="34" charset="-79"/>
            </a:endParaRPr>
          </a:p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r>
              <a:rPr lang="he-IL" altLang="he-IL" sz="2800" dirty="0">
                <a:solidFill>
                  <a:srgbClr val="000000"/>
                </a:solidFill>
                <a:latin typeface="Yoav"/>
                <a:ea typeface="Yoav"/>
                <a:cs typeface="David" pitchFamily="34" charset="-79"/>
              </a:rPr>
              <a:t>משרתי הקבע הנמנים על אוכלוסיית "עוברים דרומה" ושלא הייתה בבעלותם דירה בנגב (מדרום לקו רוחב 90).</a:t>
            </a:r>
          </a:p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endParaRPr lang="he-IL" altLang="he-IL" sz="2800" dirty="0">
              <a:solidFill>
                <a:srgbClr val="000000"/>
              </a:solidFill>
              <a:latin typeface="Yoav"/>
              <a:ea typeface="Yoav"/>
              <a:cs typeface="David" pitchFamily="34" charset="-79"/>
            </a:endParaRPr>
          </a:p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endParaRPr lang="he-IL" altLang="he-IL" sz="2000" dirty="0">
              <a:solidFill>
                <a:srgbClr val="000000"/>
              </a:solidFill>
              <a:latin typeface="Yoav"/>
              <a:ea typeface="Yoav"/>
              <a:cs typeface="David" pitchFamily="34" charset="-79"/>
            </a:endParaRPr>
          </a:p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endParaRPr lang="he-IL" altLang="he-IL" sz="2000" dirty="0">
              <a:solidFill>
                <a:srgbClr val="000000"/>
              </a:solidFill>
              <a:latin typeface="Yoav"/>
              <a:ea typeface="Yoav"/>
              <a:cs typeface="David" pitchFamily="34" charset="-79"/>
            </a:endParaRPr>
          </a:p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endParaRPr lang="he-IL" altLang="he-IL" sz="2000" dirty="0">
              <a:solidFill>
                <a:srgbClr val="000000"/>
              </a:solidFill>
              <a:latin typeface="Yoav"/>
              <a:ea typeface="Yoav"/>
              <a:cs typeface="David" pitchFamily="34" charset="-79"/>
            </a:endParaRPr>
          </a:p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endParaRPr lang="he-IL" altLang="he-IL" sz="2000" dirty="0">
              <a:solidFill>
                <a:srgbClr val="000000"/>
              </a:solidFill>
              <a:latin typeface="Yoav"/>
              <a:ea typeface="Yoav"/>
              <a:cs typeface="David" pitchFamily="34" charset="-79"/>
            </a:endParaRPr>
          </a:p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r>
              <a:rPr lang="he-IL" altLang="he-IL" sz="1600" dirty="0">
                <a:solidFill>
                  <a:srgbClr val="000000"/>
                </a:solidFill>
                <a:latin typeface="Yoav"/>
                <a:ea typeface="Yoav"/>
                <a:cs typeface="David" pitchFamily="34" charset="-79"/>
              </a:rPr>
              <a:t>הזכאות להטבות בכפוף לבדיקה פרטנית של עמידה בקריטריונים ובתנאים שנקבעו על פי החלטת הממשלה ובכפוף להעמדת תקציב בהתאם על ידי משרדי הממשלה.</a:t>
            </a:r>
            <a:endParaRPr lang="he-IL" altLang="he-IL" sz="1200" dirty="0">
              <a:solidFill>
                <a:srgbClr val="000000"/>
              </a:solidFill>
              <a:latin typeface="Yoav"/>
              <a:ea typeface="Yoav"/>
              <a:cs typeface="David" pitchFamily="34" charset="-79"/>
            </a:endParaRPr>
          </a:p>
        </p:txBody>
      </p:sp>
      <p:pic>
        <p:nvPicPr>
          <p:cNvPr id="25602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7" name="Table 9"/>
          <p:cNvGraphicFramePr>
            <a:graphicFrameLocks noGrp="1"/>
          </p:cNvGraphicFramePr>
          <p:nvPr/>
        </p:nvGraphicFramePr>
        <p:xfrm>
          <a:off x="7912020" y="1689100"/>
          <a:ext cx="1171655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17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51" name="Title 8"/>
          <p:cNvSpPr txBox="1">
            <a:spLocks/>
          </p:cNvSpPr>
          <p:nvPr/>
        </p:nvSpPr>
        <p:spPr bwMode="auto">
          <a:xfrm>
            <a:off x="956971" y="89587"/>
            <a:ext cx="698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altLang="he-IL" sz="4000" dirty="0">
                <a:latin typeface="David" pitchFamily="34" charset="-79"/>
                <a:cs typeface="David" pitchFamily="34" charset="-79"/>
              </a:rPr>
              <a:t>הטבות מיוחדות ל"עוברים דרומה"</a:t>
            </a: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7452320" y="1412776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1097CBFC-52AE-4B14-9FA7-B368347A3AF0}"/>
              </a:ext>
            </a:extLst>
          </p:cNvPr>
          <p:cNvCxnSpPr/>
          <p:nvPr/>
        </p:nvCxnSpPr>
        <p:spPr>
          <a:xfrm>
            <a:off x="1518750" y="4653136"/>
            <a:ext cx="29523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54FB22BF-FDC3-4507-A1AC-3373326CF47E}"/>
              </a:ext>
            </a:extLst>
          </p:cNvPr>
          <p:cNvCxnSpPr/>
          <p:nvPr/>
        </p:nvCxnSpPr>
        <p:spPr>
          <a:xfrm>
            <a:off x="4355976" y="4941168"/>
            <a:ext cx="29523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DDF34658-30DF-4F3D-B783-E0056914DE49}"/>
              </a:ext>
            </a:extLst>
          </p:cNvPr>
          <p:cNvGrpSpPr/>
          <p:nvPr/>
        </p:nvGrpSpPr>
        <p:grpSpPr>
          <a:xfrm>
            <a:off x="7303" y="3501008"/>
            <a:ext cx="7003831" cy="1785377"/>
            <a:chOff x="174147" y="3458946"/>
            <a:chExt cx="7003831" cy="1785377"/>
          </a:xfrm>
        </p:grpSpPr>
        <p:grpSp>
          <p:nvGrpSpPr>
            <p:cNvPr id="23" name="קבוצה 22">
              <a:extLst>
                <a:ext uri="{FF2B5EF4-FFF2-40B4-BE49-F238E27FC236}">
                  <a16:creationId xmlns:a16="http://schemas.microsoft.com/office/drawing/2014/main" id="{272BC604-2188-4021-A207-12AA8E461A5D}"/>
                </a:ext>
              </a:extLst>
            </p:cNvPr>
            <p:cNvGrpSpPr/>
            <p:nvPr/>
          </p:nvGrpSpPr>
          <p:grpSpPr>
            <a:xfrm>
              <a:off x="2120502" y="3458946"/>
              <a:ext cx="5057476" cy="897386"/>
              <a:chOff x="2120502" y="3458946"/>
              <a:chExt cx="5057476" cy="897386"/>
            </a:xfrm>
          </p:grpSpPr>
          <p:cxnSp>
            <p:nvCxnSpPr>
              <p:cNvPr id="11" name="מחבר ישר 10">
                <a:extLst>
                  <a:ext uri="{FF2B5EF4-FFF2-40B4-BE49-F238E27FC236}">
                    <a16:creationId xmlns:a16="http://schemas.microsoft.com/office/drawing/2014/main" id="{7E7BF711-3D2D-4EF2-B897-9A872B03A8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1698" y="4230804"/>
                <a:ext cx="403244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אליפסה 14">
                <a:extLst>
                  <a:ext uri="{FF2B5EF4-FFF2-40B4-BE49-F238E27FC236}">
                    <a16:creationId xmlns:a16="http://schemas.microsoft.com/office/drawing/2014/main" id="{B83AC6E4-2EC7-4308-B861-CFD468629CEC}"/>
                  </a:ext>
                </a:extLst>
              </p:cNvPr>
              <p:cNvSpPr/>
              <p:nvPr/>
            </p:nvSpPr>
            <p:spPr>
              <a:xfrm>
                <a:off x="6640038" y="4161070"/>
                <a:ext cx="211785" cy="195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431FBB67-BC70-401A-8DD5-1F70F0E09ABA}"/>
                  </a:ext>
                </a:extLst>
              </p:cNvPr>
              <p:cNvSpPr/>
              <p:nvPr/>
            </p:nvSpPr>
            <p:spPr>
              <a:xfrm>
                <a:off x="2421476" y="4119370"/>
                <a:ext cx="211785" cy="195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ACE550C5-0849-465A-837E-D36CCDEE7835}"/>
                  </a:ext>
                </a:extLst>
              </p:cNvPr>
              <p:cNvSpPr txBox="1"/>
              <p:nvPr/>
            </p:nvSpPr>
            <p:spPr>
              <a:xfrm>
                <a:off x="2120502" y="3483242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חתימת חוזה</a:t>
                </a:r>
              </a:p>
            </p:txBody>
          </p:sp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BC109875-9337-4515-9A3C-3023893B1CE1}"/>
                  </a:ext>
                </a:extLst>
              </p:cNvPr>
              <p:cNvSpPr txBox="1"/>
              <p:nvPr/>
            </p:nvSpPr>
            <p:spPr>
              <a:xfrm>
                <a:off x="6313882" y="3458946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dirty="0">
                    <a:solidFill>
                      <a:schemeClr val="accent1">
                        <a:lumMod val="75000"/>
                      </a:schemeClr>
                    </a:solidFill>
                  </a:rPr>
                  <a:t>קבלת מפתח</a:t>
                </a:r>
              </a:p>
            </p:txBody>
          </p:sp>
        </p:grpSp>
        <p:sp>
          <p:nvSpPr>
            <p:cNvPr id="19" name="סוגר מסולסל שמאלי 18">
              <a:extLst>
                <a:ext uri="{FF2B5EF4-FFF2-40B4-BE49-F238E27FC236}">
                  <a16:creationId xmlns:a16="http://schemas.microsoft.com/office/drawing/2014/main" id="{8B63E5FB-5B68-4AF3-A908-948FF1748F5F}"/>
                </a:ext>
              </a:extLst>
            </p:cNvPr>
            <p:cNvSpPr/>
            <p:nvPr/>
          </p:nvSpPr>
          <p:spPr>
            <a:xfrm>
              <a:off x="1484296" y="4437112"/>
              <a:ext cx="315643" cy="708259"/>
            </a:xfrm>
            <a:prstGeom prst="leftBrace">
              <a:avLst>
                <a:gd name="adj1" fmla="val 8333"/>
                <a:gd name="adj2" fmla="val 4868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E343FBF-0355-4578-8DE5-493DCF806FB4}"/>
                </a:ext>
              </a:extLst>
            </p:cNvPr>
            <p:cNvSpPr txBox="1"/>
            <p:nvPr/>
          </p:nvSpPr>
          <p:spPr>
            <a:xfrm>
              <a:off x="174147" y="4320993"/>
              <a:ext cx="1085485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accent1">
                      <a:lumMod val="75000"/>
                    </a:schemeClr>
                  </a:solidFill>
                </a:rPr>
                <a:t>תקופת שרות ביחידה</a:t>
              </a:r>
            </a:p>
          </p:txBody>
        </p:sp>
      </p:grp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DE047BD1-16A9-4719-9208-23813497EA81}"/>
              </a:ext>
            </a:extLst>
          </p:cNvPr>
          <p:cNvCxnSpPr/>
          <p:nvPr/>
        </p:nvCxnSpPr>
        <p:spPr>
          <a:xfrm>
            <a:off x="2879812" y="5139834"/>
            <a:ext cx="29523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F88226A-4E75-41F7-BBA2-8E58D0D4FEC0}"/>
              </a:ext>
            </a:extLst>
          </p:cNvPr>
          <p:cNvSpPr txBox="1"/>
          <p:nvPr/>
        </p:nvSpPr>
        <p:spPr>
          <a:xfrm>
            <a:off x="1685594" y="5284288"/>
            <a:ext cx="50183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chemeClr val="accent1">
                    <a:lumMod val="75000"/>
                  </a:schemeClr>
                </a:solidFill>
              </a:rPr>
              <a:t>* משך זמן לזכאות – ביצוע קדנציה (ללא סיפוחים זמניים)</a:t>
            </a:r>
          </a:p>
        </p:txBody>
      </p:sp>
    </p:spTree>
    <p:extLst>
      <p:ext uri="{BB962C8B-B14F-4D97-AF65-F5344CB8AC3E}">
        <p14:creationId xmlns:p14="http://schemas.microsoft.com/office/powerpoint/2010/main" val="339245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7" name="Table 9"/>
          <p:cNvGraphicFramePr>
            <a:graphicFrameLocks noGrp="1"/>
          </p:cNvGraphicFramePr>
          <p:nvPr/>
        </p:nvGraphicFramePr>
        <p:xfrm>
          <a:off x="7912020" y="1689100"/>
          <a:ext cx="1171655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17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50" name="Rectangle 29"/>
          <p:cNvSpPr>
            <a:spLocks noChangeArrowheads="1"/>
          </p:cNvSpPr>
          <p:nvPr/>
        </p:nvSpPr>
        <p:spPr bwMode="auto">
          <a:xfrm>
            <a:off x="1475656" y="1412776"/>
            <a:ext cx="5221088" cy="44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ct val="50000"/>
              </a:spcBef>
            </a:pPr>
            <a:endParaRPr lang="he-IL" altLang="he-IL" sz="3200" dirty="0">
              <a:solidFill>
                <a:srgbClr val="0070C0"/>
              </a:solidFill>
              <a:latin typeface="Yoav"/>
              <a:ea typeface="Yoav"/>
              <a:cs typeface="David" pitchFamily="34" charset="-79"/>
            </a:endParaRP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he-IL" altLang="he-IL" sz="19900" dirty="0">
                <a:solidFill>
                  <a:srgbClr val="F68D1A"/>
                </a:solidFill>
                <a:latin typeface="Yoav"/>
                <a:ea typeface="Yoav"/>
                <a:cs typeface="David" pitchFamily="34" charset="-79"/>
              </a:rPr>
              <a:t>16%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endParaRPr lang="he-IL" altLang="he-IL" dirty="0">
              <a:solidFill>
                <a:srgbClr val="000000"/>
              </a:solidFill>
              <a:latin typeface="Yoav"/>
              <a:ea typeface="Yoav"/>
              <a:cs typeface="David" pitchFamily="34" charset="-79"/>
            </a:endParaRPr>
          </a:p>
          <a:p>
            <a:pPr>
              <a:lnSpc>
                <a:spcPts val="2400"/>
              </a:lnSpc>
              <a:spcBef>
                <a:spcPct val="50000"/>
              </a:spcBef>
            </a:pPr>
            <a:endParaRPr lang="he-IL" altLang="he-IL" dirty="0">
              <a:solidFill>
                <a:srgbClr val="000000"/>
              </a:solidFill>
              <a:latin typeface="Yoav"/>
              <a:ea typeface="Yoav"/>
              <a:cs typeface="David" pitchFamily="34" charset="-79"/>
            </a:endParaRPr>
          </a:p>
          <a:p>
            <a:pPr>
              <a:lnSpc>
                <a:spcPts val="2400"/>
              </a:lnSpc>
              <a:spcBef>
                <a:spcPct val="50000"/>
              </a:spcBef>
            </a:pPr>
            <a:endParaRPr lang="he-IL" altLang="he-IL" dirty="0">
              <a:solidFill>
                <a:srgbClr val="000000"/>
              </a:solidFill>
              <a:latin typeface="Yoav"/>
              <a:ea typeface="Yoav"/>
              <a:cs typeface="David" pitchFamily="34" charset="-79"/>
            </a:endParaRP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he-IL" altLang="he-IL" dirty="0">
                <a:solidFill>
                  <a:srgbClr val="000000"/>
                </a:solidFill>
                <a:latin typeface="Yoav"/>
                <a:ea typeface="Yoav"/>
                <a:cs typeface="David" pitchFamily="34" charset="-79"/>
              </a:rPr>
              <a:t>זיכוי במס הכנסה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he-IL" altLang="he-IL" dirty="0">
                <a:solidFill>
                  <a:srgbClr val="000000"/>
                </a:solidFill>
                <a:latin typeface="Yoav"/>
                <a:ea typeface="Yoav"/>
                <a:cs typeface="David" pitchFamily="34" charset="-79"/>
              </a:rPr>
              <a:t>עד תקרת הכנסה של 192,600 ₪ בשנה (כ-16 אלף ₪ בחודש)</a:t>
            </a: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7452320" y="1412776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63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7" name="Table 9"/>
          <p:cNvGraphicFramePr>
            <a:graphicFrameLocks noGrp="1"/>
          </p:cNvGraphicFramePr>
          <p:nvPr/>
        </p:nvGraphicFramePr>
        <p:xfrm>
          <a:off x="7912020" y="1689100"/>
          <a:ext cx="1171655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17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50" name="Rectangle 29"/>
          <p:cNvSpPr>
            <a:spLocks noChangeArrowheads="1"/>
          </p:cNvSpPr>
          <p:nvPr/>
        </p:nvSpPr>
        <p:spPr bwMode="auto">
          <a:xfrm>
            <a:off x="683568" y="1900421"/>
            <a:ext cx="6552728" cy="440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ct val="50000"/>
              </a:spcBef>
            </a:pPr>
            <a:endParaRPr lang="he-IL" altLang="he-IL" sz="4000" dirty="0">
              <a:solidFill>
                <a:schemeClr val="accent1">
                  <a:lumMod val="75000"/>
                </a:schemeClr>
              </a:solidFill>
              <a:latin typeface="Yoav"/>
              <a:ea typeface="Yoav"/>
              <a:cs typeface="David" pitchFamily="34" charset="-79"/>
            </a:endParaRP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he-IL" altLang="he-IL" sz="28700" dirty="0">
                <a:solidFill>
                  <a:schemeClr val="accent1">
                    <a:lumMod val="75000"/>
                  </a:schemeClr>
                </a:solidFill>
                <a:latin typeface="Yoav"/>
                <a:ea typeface="Yoav"/>
                <a:cs typeface="David" pitchFamily="34" charset="-79"/>
              </a:rPr>
              <a:t>16%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endParaRPr lang="he-IL" altLang="he-IL" sz="2400" dirty="0">
              <a:solidFill>
                <a:schemeClr val="accent1">
                  <a:lumMod val="75000"/>
                </a:schemeClr>
              </a:solidFill>
              <a:latin typeface="Yoav"/>
              <a:ea typeface="Yoav"/>
              <a:cs typeface="David" pitchFamily="34" charset="-79"/>
            </a:endParaRPr>
          </a:p>
          <a:p>
            <a:pPr>
              <a:lnSpc>
                <a:spcPts val="2400"/>
              </a:lnSpc>
              <a:spcBef>
                <a:spcPct val="50000"/>
              </a:spcBef>
            </a:pPr>
            <a:endParaRPr lang="he-IL" altLang="he-IL" sz="2400" dirty="0">
              <a:solidFill>
                <a:schemeClr val="accent1">
                  <a:lumMod val="75000"/>
                </a:schemeClr>
              </a:solidFill>
              <a:latin typeface="Yoav"/>
              <a:ea typeface="Yoav"/>
              <a:cs typeface="David" pitchFamily="34" charset="-79"/>
            </a:endParaRPr>
          </a:p>
          <a:p>
            <a:pPr>
              <a:lnSpc>
                <a:spcPts val="2400"/>
              </a:lnSpc>
              <a:spcBef>
                <a:spcPct val="50000"/>
              </a:spcBef>
            </a:pPr>
            <a:endParaRPr lang="he-IL" altLang="he-IL" sz="2400" dirty="0">
              <a:solidFill>
                <a:schemeClr val="accent1">
                  <a:lumMod val="75000"/>
                </a:schemeClr>
              </a:solidFill>
              <a:latin typeface="Yoav"/>
              <a:ea typeface="Yoav"/>
              <a:cs typeface="David" pitchFamily="34" charset="-79"/>
            </a:endParaRP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7452320" y="1412776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51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תמונה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79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0" y="836613"/>
            <a:ext cx="7812088" cy="19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7" name="Table 9"/>
          <p:cNvGraphicFramePr>
            <a:graphicFrameLocks noGrp="1"/>
          </p:cNvGraphicFramePr>
          <p:nvPr/>
        </p:nvGraphicFramePr>
        <p:xfrm>
          <a:off x="7912020" y="1689100"/>
          <a:ext cx="1171655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17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18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55339"/>
              </p:ext>
            </p:extLst>
          </p:nvPr>
        </p:nvGraphicFramePr>
        <p:xfrm>
          <a:off x="467069" y="1484784"/>
          <a:ext cx="6938619" cy="3218480"/>
        </p:xfrm>
        <a:graphic>
          <a:graphicData uri="http://schemas.openxmlformats.org/drawingml/2006/table">
            <a:tbl>
              <a:tblPr rtl="1"/>
              <a:tblGrid>
                <a:gridCol w="9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David" pitchFamily="2" charset="-79"/>
                        </a:rPr>
                        <a:t>סוג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David" pitchFamily="2" charset="-79"/>
                        </a:rPr>
                        <a:t>ההלוואה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David" pitchFamily="2" charset="-79"/>
                        </a:rPr>
                        <a:t>אוכלוסיית זכאים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David" pitchFamily="2" charset="-79"/>
                        </a:rPr>
                        <a:t>סכום ההלוואה [ש"ח]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David" pitchFamily="2" charset="-79"/>
                        </a:rPr>
                        <a:t>תקופת החזר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David" pitchFamily="2" charset="-79"/>
                        </a:rPr>
                        <a:t>בשנים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מיזם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משרתי הקבע במיזם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50,000 - 120,000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10 - 13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דיור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כלל משרתי הקבע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50,000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10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8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avid" pitchFamily="2" charset="-79"/>
                        </a:rPr>
                        <a:t>נסיבות מיוחדות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avid" pitchFamily="2" charset="-79"/>
                        </a:rPr>
                        <a:t>כלל משרתי הקבע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avid" pitchFamily="2" charset="-79"/>
                        </a:rPr>
                        <a:t>35,000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avid" pitchFamily="2" charset="-79"/>
                        </a:rPr>
                        <a:t>10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avid" pitchFamily="2" charset="-79"/>
                        </a:rPr>
                        <a:t>הרחבת דירה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avid" pitchFamily="2" charset="-79"/>
                        </a:rPr>
                        <a:t>כלל משרתי הקבע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avid" pitchFamily="2" charset="-79"/>
                        </a:rPr>
                        <a:t>30,000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avid" pitchFamily="2" charset="-79"/>
                        </a:rPr>
                        <a:t>10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שיפוצים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ותק בקבע מעל 8 שנים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20,000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oav" pitchFamily="2" charset="-79"/>
                          <a:cs typeface="David" pitchFamily="2" charset="-79"/>
                        </a:rPr>
                        <a:t>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David" pitchFamily="2" charset="-79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50" name="Rectangle 29"/>
          <p:cNvSpPr>
            <a:spLocks noChangeArrowheads="1"/>
          </p:cNvSpPr>
          <p:nvPr/>
        </p:nvSpPr>
        <p:spPr bwMode="auto">
          <a:xfrm>
            <a:off x="855663" y="4941168"/>
            <a:ext cx="66151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r>
              <a:rPr lang="he-IL" altLang="he-IL" sz="1600" b="1">
                <a:solidFill>
                  <a:srgbClr val="000000"/>
                </a:solidFill>
                <a:latin typeface="Yoav"/>
                <a:ea typeface="Yoav"/>
                <a:cs typeface="David" pitchFamily="34" charset="-79"/>
              </a:rPr>
              <a:t>ההלוואות בריבית חשכ"ל לעובדי המדינה וניתנות בהתאם לקריטריונים של אכ"א.</a:t>
            </a:r>
          </a:p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r>
              <a:rPr lang="he-IL" altLang="he-IL" sz="1600" b="1">
                <a:solidFill>
                  <a:srgbClr val="000000"/>
                </a:solidFill>
                <a:latin typeface="Yoav"/>
                <a:ea typeface="Yoav"/>
                <a:cs typeface="David" pitchFamily="34" charset="-79"/>
              </a:rPr>
              <a:t>הלוואת "מיזם" - ככל שמשרת הקבע צעיר יותר, זכאי לקבל הלוואה בסכום גבוה יותר ולתקופת החזר ארוכה יותר.</a:t>
            </a:r>
          </a:p>
          <a:p>
            <a:pPr marL="274638" indent="-274638">
              <a:lnSpc>
                <a:spcPts val="2400"/>
              </a:lnSpc>
              <a:spcBef>
                <a:spcPct val="50000"/>
              </a:spcBef>
              <a:buFontTx/>
              <a:buChar char="⃰"/>
            </a:pPr>
            <a:r>
              <a:rPr lang="he-IL" altLang="he-IL" sz="1600" b="1">
                <a:solidFill>
                  <a:srgbClr val="000000"/>
                </a:solidFill>
                <a:latin typeface="Yoav"/>
                <a:ea typeface="Yoav"/>
                <a:cs typeface="David" pitchFamily="34" charset="-79"/>
              </a:rPr>
              <a:t>המוצג לעיל מותנה באישור מופ"ת</a:t>
            </a:r>
          </a:p>
        </p:txBody>
      </p:sp>
      <p:sp>
        <p:nvSpPr>
          <p:cNvPr id="25651" name="Title 8"/>
          <p:cNvSpPr txBox="1">
            <a:spLocks/>
          </p:cNvSpPr>
          <p:nvPr/>
        </p:nvSpPr>
        <p:spPr bwMode="auto">
          <a:xfrm>
            <a:off x="871912" y="49341"/>
            <a:ext cx="698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altLang="he-IL" sz="4000" dirty="0">
                <a:latin typeface="David" pitchFamily="34" charset="-79"/>
                <a:cs typeface="David" pitchFamily="34" charset="-79"/>
              </a:rPr>
              <a:t>הלוואות תקציביות</a:t>
            </a: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89712"/>
              </p:ext>
            </p:extLst>
          </p:nvPr>
        </p:nvGraphicFramePr>
        <p:xfrm>
          <a:off x="7452320" y="1412776"/>
          <a:ext cx="1562207" cy="503163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56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baseline="0" dirty="0">
                          <a:solidFill>
                            <a:schemeClr val="accent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המנהלת</a:t>
                      </a:r>
                      <a:endParaRPr lang="en-US" sz="1800" kern="1200" baseline="0" dirty="0">
                        <a:solidFill>
                          <a:schemeClr val="accent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למה איתנו</a:t>
                      </a:r>
                      <a:endParaRPr lang="en-US" sz="2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אדריכלות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sz="1800" b="0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עלויות</a:t>
                      </a:r>
                      <a:endParaRPr lang="en-US" sz="1800" b="0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הצטרפות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605">
                <a:tc>
                  <a:txBody>
                    <a:bodyPr/>
                    <a:lstStyle/>
                    <a:p>
                      <a:pPr algn="ctr"/>
                      <a:r>
                        <a:rPr lang="he-IL" baseline="0" dirty="0">
                          <a:solidFill>
                            <a:schemeClr val="accent1"/>
                          </a:solidFill>
                          <a:latin typeface="David" pitchFamily="34" charset="-79"/>
                          <a:cs typeface="David" pitchFamily="34" charset="-79"/>
                        </a:rPr>
                        <a:t>שאלות</a:t>
                      </a:r>
                      <a:endParaRPr lang="en-US" baseline="0" dirty="0">
                        <a:solidFill>
                          <a:schemeClr val="accent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כחול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1039</Words>
  <Application>Microsoft Office PowerPoint</Application>
  <PresentationFormat>‫הצגה על המסך (4:3)</PresentationFormat>
  <Paragraphs>399</Paragraphs>
  <Slides>27</Slides>
  <Notes>16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David</vt:lpstr>
      <vt:lpstr>Magneto</vt:lpstr>
      <vt:lpstr>Times New Roman</vt:lpstr>
      <vt:lpstr>Wingdings</vt:lpstr>
      <vt:lpstr>Yoav</vt:lpstr>
      <vt:lpstr>ערכת נושא Office</vt:lpstr>
      <vt:lpstr>מצגת של PowerPoint‏</vt:lpstr>
      <vt:lpstr>מצגת של PowerPoint‏</vt:lpstr>
      <vt:lpstr>מצגת של PowerPoint‏</vt:lpstr>
      <vt:lpstr>תפיסה ניהולית ממשקי עמותה/ מנהלת </vt:lpstr>
      <vt:lpstr>תפיסה ניהולית ממשקי עמותה/ מנהלת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GOI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נאות הפרדס</dc:title>
  <dc:creator>ניצן אשכנזי</dc:creator>
  <cp:lastModifiedBy>שירות לקוחות בר</cp:lastModifiedBy>
  <cp:revision>114</cp:revision>
  <dcterms:created xsi:type="dcterms:W3CDTF">2019-12-09T08:41:23Z</dcterms:created>
  <dcterms:modified xsi:type="dcterms:W3CDTF">2020-01-30T11:25:07Z</dcterms:modified>
</cp:coreProperties>
</file>